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7" r:id="rId3"/>
    <p:sldId id="258" r:id="rId4"/>
    <p:sldId id="279" r:id="rId5"/>
    <p:sldId id="259" r:id="rId6"/>
    <p:sldId id="260" r:id="rId7"/>
    <p:sldId id="261" r:id="rId8"/>
    <p:sldId id="263" r:id="rId9"/>
    <p:sldId id="281" r:id="rId10"/>
    <p:sldId id="280" r:id="rId11"/>
    <p:sldId id="276" r:id="rId12"/>
    <p:sldId id="265" r:id="rId13"/>
    <p:sldId id="277" r:id="rId14"/>
    <p:sldId id="278" r:id="rId15"/>
    <p:sldId id="267" r:id="rId16"/>
    <p:sldId id="268" r:id="rId17"/>
    <p:sldId id="269" r:id="rId18"/>
    <p:sldId id="270" r:id="rId19"/>
    <p:sldId id="271" r:id="rId20"/>
    <p:sldId id="273" r:id="rId21"/>
    <p:sldId id="274" r:id="rId2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5D8CA"/>
          </a:solidFill>
        </a:fill>
      </a:tcStyle>
    </a:wholeTbl>
    <a:band2H>
      <a:tcTxStyle/>
      <a:tcStyle>
        <a:tcBdr/>
        <a:fill>
          <a:solidFill>
            <a:srgbClr val="FAEC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8D0CD"/>
          </a:solidFill>
        </a:fill>
      </a:tcStyle>
    </a:wholeTbl>
    <a:band2H>
      <a:tcTxStyle/>
      <a:tcStyle>
        <a:tcBdr/>
        <a:fill>
          <a:solidFill>
            <a:srgbClr val="EDE9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CDFD9"/>
          </a:solidFill>
        </a:fill>
      </a:tcStyle>
    </a:wholeTbl>
    <a:band2H>
      <a:tcTxStyle/>
      <a:tcStyle>
        <a:tcBdr/>
        <a:fill>
          <a:solidFill>
            <a:srgbClr val="EEF0ED"/>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
</file>

<file path=ppt/media/image2.tif>
</file>

<file path=ppt/media/image3.tif>
</file>

<file path=ppt/media/image4.tif>
</file>

<file path=ppt/media/image5.tif>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xfrm>
            <a:off x="1143000" y="685800"/>
            <a:ext cx="4572000" cy="3429000"/>
          </a:xfrm>
          <a:prstGeom prst="rect">
            <a:avLst/>
          </a:prstGeom>
        </p:spPr>
        <p:txBody>
          <a:bodyPr/>
          <a:lstStyle/>
          <a:p>
            <a:endParaRPr/>
          </a:p>
        </p:txBody>
      </p:sp>
      <p:sp>
        <p:nvSpPr>
          <p:cNvPr id="127" name="Shape 12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861894833"/>
      </p:ext>
    </p:extLst>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4" name="Shape 14"/>
          <p:cNvSpPr/>
          <p:nvPr/>
        </p:nvSpPr>
        <p:spPr>
          <a:xfrm>
            <a:off x="3175" y="6400800"/>
            <a:ext cx="12188825" cy="457200"/>
          </a:xfrm>
          <a:prstGeom prst="rect">
            <a:avLst/>
          </a:prstGeom>
          <a:solidFill>
            <a:schemeClr val="accent2"/>
          </a:solidFill>
          <a:ln w="12700">
            <a:miter lim="400000"/>
          </a:ln>
        </p:spPr>
        <p:txBody>
          <a:bodyPr lIns="45719" rIns="45719"/>
          <a:lstStyle/>
          <a:p>
            <a:endParaRPr/>
          </a:p>
        </p:txBody>
      </p:sp>
      <p:sp>
        <p:nvSpPr>
          <p:cNvPr id="15" name="Shape 15"/>
          <p:cNvSpPr/>
          <p:nvPr/>
        </p:nvSpPr>
        <p:spPr>
          <a:xfrm>
            <a:off x="14" y="6334316"/>
            <a:ext cx="12188826" cy="64009"/>
          </a:xfrm>
          <a:prstGeom prst="rect">
            <a:avLst/>
          </a:prstGeom>
          <a:solidFill>
            <a:schemeClr val="accent1"/>
          </a:solidFill>
          <a:ln w="12700">
            <a:miter lim="400000"/>
          </a:ln>
        </p:spPr>
        <p:txBody>
          <a:bodyPr lIns="45719" rIns="45719"/>
          <a:lstStyle/>
          <a:p>
            <a:endParaRPr/>
          </a:p>
        </p:txBody>
      </p:sp>
      <p:sp>
        <p:nvSpPr>
          <p:cNvPr id="16" name="Shape 16"/>
          <p:cNvSpPr>
            <a:spLocks noGrp="1"/>
          </p:cNvSpPr>
          <p:nvPr>
            <p:ph type="title"/>
          </p:nvPr>
        </p:nvSpPr>
        <p:spPr>
          <a:xfrm>
            <a:off x="1097280" y="758951"/>
            <a:ext cx="10058401" cy="3566161"/>
          </a:xfrm>
          <a:prstGeom prst="rect">
            <a:avLst/>
          </a:prstGeom>
        </p:spPr>
        <p:txBody>
          <a:bodyPr/>
          <a:lstStyle>
            <a:lvl1pPr>
              <a:defRPr sz="8000">
                <a:solidFill>
                  <a:srgbClr val="262626"/>
                </a:solidFill>
              </a:defRPr>
            </a:lvl1pPr>
          </a:lstStyle>
          <a:p>
            <a:r>
              <a:t>Title Text</a:t>
            </a:r>
          </a:p>
        </p:txBody>
      </p:sp>
      <p:sp>
        <p:nvSpPr>
          <p:cNvPr id="17" name="Shape 17"/>
          <p:cNvSpPr>
            <a:spLocks noGrp="1"/>
          </p:cNvSpPr>
          <p:nvPr>
            <p:ph type="body" sz="quarter" idx="1"/>
          </p:nvPr>
        </p:nvSpPr>
        <p:spPr>
          <a:xfrm>
            <a:off x="1100050" y="4455619"/>
            <a:ext cx="10058401" cy="1143001"/>
          </a:xfrm>
          <a:prstGeom prst="rect">
            <a:avLst/>
          </a:prstGeom>
        </p:spPr>
        <p:txBody>
          <a:bodyPr lIns="45719" tIns="45719" rIns="45719" bIns="45719"/>
          <a:lstStyle>
            <a:lvl1pPr marL="0" indent="0">
              <a:buClrTx/>
              <a:buSzTx/>
              <a:buFontTx/>
              <a:buNone/>
              <a:defRPr sz="2400" cap="all" spc="200">
                <a:solidFill>
                  <a:srgbClr val="637052"/>
                </a:solidFill>
                <a:latin typeface="Calibri Light"/>
                <a:ea typeface="Calibri Light"/>
                <a:cs typeface="Calibri Light"/>
                <a:sym typeface="Calibri Light"/>
              </a:defRPr>
            </a:lvl1pPr>
            <a:lvl2pPr marL="0" indent="457200">
              <a:buClrTx/>
              <a:buSzTx/>
              <a:buFontTx/>
              <a:buNone/>
              <a:defRPr sz="2400" cap="all" spc="200">
                <a:solidFill>
                  <a:srgbClr val="637052"/>
                </a:solidFill>
                <a:latin typeface="Calibri Light"/>
                <a:ea typeface="Calibri Light"/>
                <a:cs typeface="Calibri Light"/>
                <a:sym typeface="Calibri Light"/>
              </a:defRPr>
            </a:lvl2pPr>
            <a:lvl3pPr marL="0" indent="914400">
              <a:buClrTx/>
              <a:buSzTx/>
              <a:buFontTx/>
              <a:buNone/>
              <a:defRPr sz="2400" cap="all" spc="200">
                <a:solidFill>
                  <a:srgbClr val="637052"/>
                </a:solidFill>
                <a:latin typeface="Calibri Light"/>
                <a:ea typeface="Calibri Light"/>
                <a:cs typeface="Calibri Light"/>
                <a:sym typeface="Calibri Light"/>
              </a:defRPr>
            </a:lvl3pPr>
            <a:lvl4pPr marL="0" indent="1371600">
              <a:buClrTx/>
              <a:buSzTx/>
              <a:buFontTx/>
              <a:buNone/>
              <a:defRPr sz="2400" cap="all" spc="200">
                <a:solidFill>
                  <a:srgbClr val="637052"/>
                </a:solidFill>
                <a:latin typeface="Calibri Light"/>
                <a:ea typeface="Calibri Light"/>
                <a:cs typeface="Calibri Light"/>
                <a:sym typeface="Calibri Light"/>
              </a:defRPr>
            </a:lvl4pPr>
            <a:lvl5pPr marL="0" indent="1828800">
              <a:buClrTx/>
              <a:buSzTx/>
              <a:buFontTx/>
              <a:buNone/>
              <a:defRPr sz="2400" cap="all" spc="200">
                <a:solidFill>
                  <a:srgbClr val="637052"/>
                </a:solidFill>
                <a:latin typeface="Calibri Light"/>
                <a:ea typeface="Calibri Light"/>
                <a:cs typeface="Calibri Light"/>
                <a:sym typeface="Calibri Light"/>
              </a:defRPr>
            </a:lvl5pPr>
          </a:lstStyle>
          <a:p>
            <a:r>
              <a:t>Body Level One</a:t>
            </a:r>
          </a:p>
          <a:p>
            <a:pPr lvl="1"/>
            <a:r>
              <a:t>Body Level Two</a:t>
            </a:r>
          </a:p>
          <a:p>
            <a:pPr lvl="2"/>
            <a:r>
              <a:t>Body Level Three</a:t>
            </a:r>
          </a:p>
          <a:p>
            <a:pPr lvl="3"/>
            <a:r>
              <a:t>Body Level Four</a:t>
            </a:r>
          </a:p>
          <a:p>
            <a:pPr lvl="4"/>
            <a:r>
              <a:t>Body Level Five</a:t>
            </a:r>
          </a:p>
        </p:txBody>
      </p:sp>
      <p:sp>
        <p:nvSpPr>
          <p:cNvPr id="18" name="Shape 18"/>
          <p:cNvSpPr/>
          <p:nvPr/>
        </p:nvSpPr>
        <p:spPr>
          <a:xfrm>
            <a:off x="1207657" y="4343400"/>
            <a:ext cx="9875522" cy="0"/>
          </a:xfrm>
          <a:prstGeom prst="line">
            <a:avLst/>
          </a:prstGeom>
          <a:ln w="6350">
            <a:solidFill>
              <a:srgbClr val="808080"/>
            </a:solidFill>
          </a:ln>
        </p:spPr>
        <p:txBody>
          <a:bodyPr lIns="45719" rIns="45719"/>
          <a:lstStyle/>
          <a:p>
            <a:endParaRPr/>
          </a:p>
        </p:txBody>
      </p:sp>
      <p:sp>
        <p:nvSpPr>
          <p:cNvPr id="19" name="Shape 1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107" name="Shape 107"/>
          <p:cNvSpPr>
            <a:spLocks noGrp="1"/>
          </p:cNvSpPr>
          <p:nvPr>
            <p:ph type="title"/>
          </p:nvPr>
        </p:nvSpPr>
        <p:spPr>
          <a:prstGeom prst="rect">
            <a:avLst/>
          </a:prstGeom>
        </p:spPr>
        <p:txBody>
          <a:bodyPr/>
          <a:lstStyle/>
          <a:p>
            <a:r>
              <a:t>Title Text</a:t>
            </a:r>
          </a:p>
        </p:txBody>
      </p:sp>
      <p:sp>
        <p:nvSpPr>
          <p:cNvPr id="108" name="Shape 108"/>
          <p:cNvSpPr>
            <a:spLocks noGrp="1"/>
          </p:cNvSpPr>
          <p:nvPr>
            <p:ph type="body" idx="1"/>
          </p:nvPr>
        </p:nvSpPr>
        <p:spPr>
          <a:xfrm>
            <a:off x="1097280" y="1845734"/>
            <a:ext cx="10058401" cy="402336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9" name="Shape 10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Vertical Title and Text">
    <p:spTree>
      <p:nvGrpSpPr>
        <p:cNvPr id="1" name=""/>
        <p:cNvGrpSpPr/>
        <p:nvPr/>
      </p:nvGrpSpPr>
      <p:grpSpPr>
        <a:xfrm>
          <a:off x="0" y="0"/>
          <a:ext cx="0" cy="0"/>
          <a:chOff x="0" y="0"/>
          <a:chExt cx="0" cy="0"/>
        </a:xfrm>
      </p:grpSpPr>
      <p:sp>
        <p:nvSpPr>
          <p:cNvPr id="116" name="Shape 116"/>
          <p:cNvSpPr/>
          <p:nvPr/>
        </p:nvSpPr>
        <p:spPr>
          <a:xfrm>
            <a:off x="3175" y="6400800"/>
            <a:ext cx="12188825" cy="457200"/>
          </a:xfrm>
          <a:prstGeom prst="rect">
            <a:avLst/>
          </a:prstGeom>
          <a:solidFill>
            <a:schemeClr val="accent2"/>
          </a:solidFill>
          <a:ln w="12700">
            <a:miter lim="400000"/>
          </a:ln>
        </p:spPr>
        <p:txBody>
          <a:bodyPr lIns="45719" rIns="45719"/>
          <a:lstStyle/>
          <a:p>
            <a:endParaRPr/>
          </a:p>
        </p:txBody>
      </p:sp>
      <p:sp>
        <p:nvSpPr>
          <p:cNvPr id="117" name="Shape 117"/>
          <p:cNvSpPr/>
          <p:nvPr/>
        </p:nvSpPr>
        <p:spPr>
          <a:xfrm>
            <a:off x="14" y="6334316"/>
            <a:ext cx="12188826" cy="64009"/>
          </a:xfrm>
          <a:prstGeom prst="rect">
            <a:avLst/>
          </a:prstGeom>
          <a:solidFill>
            <a:schemeClr val="accent1"/>
          </a:solidFill>
          <a:ln w="12700">
            <a:miter lim="400000"/>
          </a:ln>
        </p:spPr>
        <p:txBody>
          <a:bodyPr lIns="45719" rIns="45719"/>
          <a:lstStyle/>
          <a:p>
            <a:endParaRPr/>
          </a:p>
        </p:txBody>
      </p:sp>
      <p:sp>
        <p:nvSpPr>
          <p:cNvPr id="118" name="Shape 118"/>
          <p:cNvSpPr>
            <a:spLocks noGrp="1"/>
          </p:cNvSpPr>
          <p:nvPr>
            <p:ph type="title"/>
          </p:nvPr>
        </p:nvSpPr>
        <p:spPr>
          <a:xfrm>
            <a:off x="8724900" y="414777"/>
            <a:ext cx="2628900" cy="5757423"/>
          </a:xfrm>
          <a:prstGeom prst="rect">
            <a:avLst/>
          </a:prstGeom>
        </p:spPr>
        <p:txBody>
          <a:bodyPr/>
          <a:lstStyle/>
          <a:p>
            <a:r>
              <a:t>Title Text</a:t>
            </a:r>
          </a:p>
        </p:txBody>
      </p:sp>
      <p:sp>
        <p:nvSpPr>
          <p:cNvPr id="119" name="Shape 119"/>
          <p:cNvSpPr>
            <a:spLocks noGrp="1"/>
          </p:cNvSpPr>
          <p:nvPr>
            <p:ph type="body" idx="1"/>
          </p:nvPr>
        </p:nvSpPr>
        <p:spPr>
          <a:xfrm>
            <a:off x="838200" y="414777"/>
            <a:ext cx="7734300" cy="575742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20" name="Shape 12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6" name="Shape 26"/>
          <p:cNvSpPr>
            <a:spLocks noGrp="1"/>
          </p:cNvSpPr>
          <p:nvPr>
            <p:ph type="title"/>
          </p:nvPr>
        </p:nvSpPr>
        <p:spPr>
          <a:prstGeom prst="rect">
            <a:avLst/>
          </a:prstGeom>
        </p:spPr>
        <p:txBody>
          <a:bodyPr/>
          <a:lstStyle/>
          <a:p>
            <a:r>
              <a:t>Title Text</a:t>
            </a:r>
          </a:p>
        </p:txBody>
      </p:sp>
      <p:sp>
        <p:nvSpPr>
          <p:cNvPr id="27" name="Shape 27"/>
          <p:cNvSpPr>
            <a:spLocks noGrp="1"/>
          </p:cNvSpPr>
          <p:nvPr>
            <p:ph type="body" idx="1"/>
          </p:nvPr>
        </p:nvSpPr>
        <p:spPr>
          <a:xfrm>
            <a:off x="1097280" y="1845734"/>
            <a:ext cx="10058401" cy="402336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8" name="Shape 2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5" name="Shape 35"/>
          <p:cNvSpPr/>
          <p:nvPr/>
        </p:nvSpPr>
        <p:spPr>
          <a:xfrm>
            <a:off x="3175" y="6400800"/>
            <a:ext cx="12188825" cy="457200"/>
          </a:xfrm>
          <a:prstGeom prst="rect">
            <a:avLst/>
          </a:prstGeom>
          <a:solidFill>
            <a:schemeClr val="accent2"/>
          </a:solidFill>
          <a:ln w="12700">
            <a:miter lim="400000"/>
          </a:ln>
        </p:spPr>
        <p:txBody>
          <a:bodyPr lIns="45719" rIns="45719"/>
          <a:lstStyle/>
          <a:p>
            <a:endParaRPr/>
          </a:p>
        </p:txBody>
      </p:sp>
      <p:sp>
        <p:nvSpPr>
          <p:cNvPr id="36" name="Shape 36"/>
          <p:cNvSpPr/>
          <p:nvPr/>
        </p:nvSpPr>
        <p:spPr>
          <a:xfrm>
            <a:off x="14" y="6334316"/>
            <a:ext cx="12188826" cy="64009"/>
          </a:xfrm>
          <a:prstGeom prst="rect">
            <a:avLst/>
          </a:prstGeom>
          <a:solidFill>
            <a:schemeClr val="accent1"/>
          </a:solidFill>
          <a:ln w="12700">
            <a:miter lim="400000"/>
          </a:ln>
        </p:spPr>
        <p:txBody>
          <a:bodyPr lIns="45719" rIns="45719"/>
          <a:lstStyle/>
          <a:p>
            <a:endParaRPr/>
          </a:p>
        </p:txBody>
      </p:sp>
      <p:sp>
        <p:nvSpPr>
          <p:cNvPr id="37" name="Shape 37"/>
          <p:cNvSpPr>
            <a:spLocks noGrp="1"/>
          </p:cNvSpPr>
          <p:nvPr>
            <p:ph type="title"/>
          </p:nvPr>
        </p:nvSpPr>
        <p:spPr>
          <a:xfrm>
            <a:off x="1097280" y="758951"/>
            <a:ext cx="10058401" cy="3566161"/>
          </a:xfrm>
          <a:prstGeom prst="rect">
            <a:avLst/>
          </a:prstGeom>
        </p:spPr>
        <p:txBody>
          <a:bodyPr/>
          <a:lstStyle>
            <a:lvl1pPr>
              <a:defRPr sz="8000">
                <a:solidFill>
                  <a:srgbClr val="262626"/>
                </a:solidFill>
              </a:defRPr>
            </a:lvl1pPr>
          </a:lstStyle>
          <a:p>
            <a:r>
              <a:t>Title Text</a:t>
            </a:r>
          </a:p>
        </p:txBody>
      </p:sp>
      <p:sp>
        <p:nvSpPr>
          <p:cNvPr id="38" name="Shape 38"/>
          <p:cNvSpPr>
            <a:spLocks noGrp="1"/>
          </p:cNvSpPr>
          <p:nvPr>
            <p:ph type="body" sz="quarter" idx="1"/>
          </p:nvPr>
        </p:nvSpPr>
        <p:spPr>
          <a:xfrm>
            <a:off x="1097280" y="4453128"/>
            <a:ext cx="10058401" cy="1143001"/>
          </a:xfrm>
          <a:prstGeom prst="rect">
            <a:avLst/>
          </a:prstGeom>
        </p:spPr>
        <p:txBody>
          <a:bodyPr lIns="45719" tIns="45719" rIns="45719" bIns="45719"/>
          <a:lstStyle>
            <a:lvl1pPr marL="0" indent="0">
              <a:buClrTx/>
              <a:buSzTx/>
              <a:buFontTx/>
              <a:buNone/>
              <a:defRPr sz="2400" cap="all" spc="200">
                <a:solidFill>
                  <a:srgbClr val="637052"/>
                </a:solidFill>
                <a:latin typeface="Calibri Light"/>
                <a:ea typeface="Calibri Light"/>
                <a:cs typeface="Calibri Light"/>
                <a:sym typeface="Calibri Light"/>
              </a:defRPr>
            </a:lvl1pPr>
            <a:lvl2pPr marL="0" indent="457200">
              <a:buClrTx/>
              <a:buSzTx/>
              <a:buFontTx/>
              <a:buNone/>
              <a:defRPr sz="2400" cap="all" spc="200">
                <a:solidFill>
                  <a:srgbClr val="637052"/>
                </a:solidFill>
                <a:latin typeface="Calibri Light"/>
                <a:ea typeface="Calibri Light"/>
                <a:cs typeface="Calibri Light"/>
                <a:sym typeface="Calibri Light"/>
              </a:defRPr>
            </a:lvl2pPr>
            <a:lvl3pPr marL="0" indent="914400">
              <a:buClrTx/>
              <a:buSzTx/>
              <a:buFontTx/>
              <a:buNone/>
              <a:defRPr sz="2400" cap="all" spc="200">
                <a:solidFill>
                  <a:srgbClr val="637052"/>
                </a:solidFill>
                <a:latin typeface="Calibri Light"/>
                <a:ea typeface="Calibri Light"/>
                <a:cs typeface="Calibri Light"/>
                <a:sym typeface="Calibri Light"/>
              </a:defRPr>
            </a:lvl3pPr>
            <a:lvl4pPr marL="0" indent="1371600">
              <a:buClrTx/>
              <a:buSzTx/>
              <a:buFontTx/>
              <a:buNone/>
              <a:defRPr sz="2400" cap="all" spc="200">
                <a:solidFill>
                  <a:srgbClr val="637052"/>
                </a:solidFill>
                <a:latin typeface="Calibri Light"/>
                <a:ea typeface="Calibri Light"/>
                <a:cs typeface="Calibri Light"/>
                <a:sym typeface="Calibri Light"/>
              </a:defRPr>
            </a:lvl4pPr>
            <a:lvl5pPr marL="0" indent="1828800">
              <a:buClrTx/>
              <a:buSzTx/>
              <a:buFontTx/>
              <a:buNone/>
              <a:defRPr sz="2400" cap="all" spc="200">
                <a:solidFill>
                  <a:srgbClr val="637052"/>
                </a:solidFill>
                <a:latin typeface="Calibri Light"/>
                <a:ea typeface="Calibri Light"/>
                <a:cs typeface="Calibri Light"/>
                <a:sym typeface="Calibri Light"/>
              </a:defRPr>
            </a:lvl5pPr>
          </a:lstStyle>
          <a:p>
            <a:r>
              <a:t>Body Level One</a:t>
            </a:r>
          </a:p>
          <a:p>
            <a:pPr lvl="1"/>
            <a:r>
              <a:t>Body Level Two</a:t>
            </a:r>
          </a:p>
          <a:p>
            <a:pPr lvl="2"/>
            <a:r>
              <a:t>Body Level Three</a:t>
            </a:r>
          </a:p>
          <a:p>
            <a:pPr lvl="3"/>
            <a:r>
              <a:t>Body Level Four</a:t>
            </a:r>
          </a:p>
          <a:p>
            <a:pPr lvl="4"/>
            <a:r>
              <a:t>Body Level Five</a:t>
            </a:r>
          </a:p>
        </p:txBody>
      </p:sp>
      <p:sp>
        <p:nvSpPr>
          <p:cNvPr id="39" name="Shape 39"/>
          <p:cNvSpPr/>
          <p:nvPr/>
        </p:nvSpPr>
        <p:spPr>
          <a:xfrm>
            <a:off x="1207657" y="4343400"/>
            <a:ext cx="9875522" cy="0"/>
          </a:xfrm>
          <a:prstGeom prst="line">
            <a:avLst/>
          </a:prstGeom>
          <a:ln w="6350">
            <a:solidFill>
              <a:srgbClr val="808080"/>
            </a:solidFill>
          </a:ln>
        </p:spPr>
        <p:txBody>
          <a:bodyPr lIns="45719" rIns="45719"/>
          <a:lstStyle/>
          <a:p>
            <a:endParaRPr/>
          </a:p>
        </p:txBody>
      </p:sp>
      <p:sp>
        <p:nvSpPr>
          <p:cNvPr id="40" name="Shape 4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7" name="Shape 47"/>
          <p:cNvSpPr>
            <a:spLocks noGrp="1"/>
          </p:cNvSpPr>
          <p:nvPr>
            <p:ph type="title"/>
          </p:nvPr>
        </p:nvSpPr>
        <p:spPr>
          <a:prstGeom prst="rect">
            <a:avLst/>
          </a:prstGeom>
        </p:spPr>
        <p:txBody>
          <a:bodyPr/>
          <a:lstStyle/>
          <a:p>
            <a:r>
              <a:t>Title Text</a:t>
            </a:r>
          </a:p>
        </p:txBody>
      </p:sp>
      <p:sp>
        <p:nvSpPr>
          <p:cNvPr id="48" name="Shape 48"/>
          <p:cNvSpPr>
            <a:spLocks noGrp="1"/>
          </p:cNvSpPr>
          <p:nvPr>
            <p:ph type="body" sz="half" idx="1"/>
          </p:nvPr>
        </p:nvSpPr>
        <p:spPr>
          <a:xfrm>
            <a:off x="1097278" y="1845734"/>
            <a:ext cx="4937761" cy="402336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sz="quarter" idx="1"/>
          </p:nvPr>
        </p:nvSpPr>
        <p:spPr>
          <a:xfrm>
            <a:off x="1097280" y="1846052"/>
            <a:ext cx="4937760" cy="736283"/>
          </a:xfrm>
          <a:prstGeom prst="rect">
            <a:avLst/>
          </a:prstGeom>
        </p:spPr>
        <p:txBody>
          <a:bodyPr lIns="45719" tIns="45719" rIns="45719" bIns="45719" anchor="ctr"/>
          <a:lstStyle>
            <a:lvl1pPr marL="0" indent="0">
              <a:buClrTx/>
              <a:buSzTx/>
              <a:buFontTx/>
              <a:buNone/>
              <a:defRPr cap="all">
                <a:solidFill>
                  <a:srgbClr val="637052"/>
                </a:solidFill>
              </a:defRPr>
            </a:lvl1pPr>
            <a:lvl2pPr marL="0" indent="457200">
              <a:buClrTx/>
              <a:buSzTx/>
              <a:buFontTx/>
              <a:buNone/>
              <a:defRPr cap="all">
                <a:solidFill>
                  <a:srgbClr val="637052"/>
                </a:solidFill>
              </a:defRPr>
            </a:lvl2pPr>
            <a:lvl3pPr marL="0" indent="914400">
              <a:buClrTx/>
              <a:buSzTx/>
              <a:buFontTx/>
              <a:buNone/>
              <a:defRPr cap="all">
                <a:solidFill>
                  <a:srgbClr val="637052"/>
                </a:solidFill>
              </a:defRPr>
            </a:lvl3pPr>
            <a:lvl4pPr marL="0" indent="1371600">
              <a:buClrTx/>
              <a:buSzTx/>
              <a:buFontTx/>
              <a:buNone/>
              <a:defRPr cap="all">
                <a:solidFill>
                  <a:srgbClr val="637052"/>
                </a:solidFill>
              </a:defRPr>
            </a:lvl4pPr>
            <a:lvl5pPr marL="0" indent="1828800">
              <a:buClrTx/>
              <a:buSzTx/>
              <a:buFontTx/>
              <a:buNone/>
              <a:defRPr cap="all">
                <a:solidFill>
                  <a:srgbClr val="637052"/>
                </a:solidFill>
              </a:defRPr>
            </a:lvl5p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body" sz="quarter" idx="13"/>
          </p:nvPr>
        </p:nvSpPr>
        <p:spPr>
          <a:xfrm>
            <a:off x="6217920" y="1846052"/>
            <a:ext cx="4937761" cy="736283"/>
          </a:xfrm>
          <a:prstGeom prst="rect">
            <a:avLst/>
          </a:prstGeom>
        </p:spPr>
        <p:txBody>
          <a:bodyPr lIns="45719" tIns="45719" rIns="45719" bIns="45719" anchor="ctr"/>
          <a:lstStyle/>
          <a:p>
            <a:pPr marL="0" indent="0">
              <a:buClrTx/>
              <a:buSzTx/>
              <a:buFontTx/>
              <a:buNone/>
              <a:defRPr cap="all">
                <a:solidFill>
                  <a:srgbClr val="637052"/>
                </a:solidFill>
              </a:defRPr>
            </a:pPr>
            <a:endParaRPr/>
          </a:p>
        </p:txBody>
      </p:sp>
      <p:sp>
        <p:nvSpPr>
          <p:cNvPr id="59" name="Shape 5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4" name="Shape 74"/>
          <p:cNvSpPr/>
          <p:nvPr/>
        </p:nvSpPr>
        <p:spPr>
          <a:xfrm>
            <a:off x="3175" y="6400800"/>
            <a:ext cx="12188825" cy="457200"/>
          </a:xfrm>
          <a:prstGeom prst="rect">
            <a:avLst/>
          </a:prstGeom>
          <a:solidFill>
            <a:schemeClr val="accent2"/>
          </a:solidFill>
          <a:ln w="12700">
            <a:miter lim="400000"/>
          </a:ln>
        </p:spPr>
        <p:txBody>
          <a:bodyPr lIns="45719" rIns="45719"/>
          <a:lstStyle/>
          <a:p>
            <a:endParaRPr/>
          </a:p>
        </p:txBody>
      </p:sp>
      <p:sp>
        <p:nvSpPr>
          <p:cNvPr id="75" name="Shape 75"/>
          <p:cNvSpPr/>
          <p:nvPr/>
        </p:nvSpPr>
        <p:spPr>
          <a:xfrm>
            <a:off x="14" y="6334316"/>
            <a:ext cx="12188826" cy="64009"/>
          </a:xfrm>
          <a:prstGeom prst="rect">
            <a:avLst/>
          </a:prstGeom>
          <a:solidFill>
            <a:schemeClr val="accent1"/>
          </a:solidFill>
          <a:ln w="12700">
            <a:miter lim="400000"/>
          </a:ln>
        </p:spPr>
        <p:txBody>
          <a:bodyPr lIns="45719" rIns="45719"/>
          <a:lstStyle/>
          <a:p>
            <a:endParaRP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83" name="Shape 83"/>
          <p:cNvSpPr/>
          <p:nvPr/>
        </p:nvSpPr>
        <p:spPr>
          <a:xfrm>
            <a:off x="15" y="0"/>
            <a:ext cx="4050793" cy="6858000"/>
          </a:xfrm>
          <a:prstGeom prst="rect">
            <a:avLst/>
          </a:prstGeom>
          <a:solidFill>
            <a:schemeClr val="accent2"/>
          </a:solidFill>
          <a:ln w="12700">
            <a:miter lim="400000"/>
          </a:ln>
        </p:spPr>
        <p:txBody>
          <a:bodyPr lIns="45719" rIns="45719"/>
          <a:lstStyle/>
          <a:p>
            <a:endParaRPr/>
          </a:p>
        </p:txBody>
      </p:sp>
      <p:sp>
        <p:nvSpPr>
          <p:cNvPr id="84" name="Shape 84"/>
          <p:cNvSpPr/>
          <p:nvPr/>
        </p:nvSpPr>
        <p:spPr>
          <a:xfrm>
            <a:off x="4040070" y="0"/>
            <a:ext cx="64009" cy="6858000"/>
          </a:xfrm>
          <a:prstGeom prst="rect">
            <a:avLst/>
          </a:prstGeom>
          <a:solidFill>
            <a:schemeClr val="accent1"/>
          </a:solidFill>
          <a:ln w="12700">
            <a:miter lim="400000"/>
          </a:ln>
        </p:spPr>
        <p:txBody>
          <a:bodyPr lIns="45719" rIns="45719"/>
          <a:lstStyle/>
          <a:p>
            <a:endParaRPr/>
          </a:p>
        </p:txBody>
      </p:sp>
      <p:sp>
        <p:nvSpPr>
          <p:cNvPr id="85" name="Shape 85"/>
          <p:cNvSpPr>
            <a:spLocks noGrp="1"/>
          </p:cNvSpPr>
          <p:nvPr>
            <p:ph type="title"/>
          </p:nvPr>
        </p:nvSpPr>
        <p:spPr>
          <a:xfrm>
            <a:off x="457200" y="594359"/>
            <a:ext cx="3200400" cy="2286001"/>
          </a:xfrm>
          <a:prstGeom prst="rect">
            <a:avLst/>
          </a:prstGeom>
        </p:spPr>
        <p:txBody>
          <a:bodyPr/>
          <a:lstStyle>
            <a:lvl1pPr>
              <a:defRPr sz="3600">
                <a:solidFill>
                  <a:srgbClr val="FFFFFF"/>
                </a:solidFill>
              </a:defRPr>
            </a:lvl1pPr>
          </a:lstStyle>
          <a:p>
            <a:r>
              <a:t>Title Text</a:t>
            </a:r>
          </a:p>
        </p:txBody>
      </p:sp>
      <p:sp>
        <p:nvSpPr>
          <p:cNvPr id="86" name="Shape 86"/>
          <p:cNvSpPr>
            <a:spLocks noGrp="1"/>
          </p:cNvSpPr>
          <p:nvPr>
            <p:ph type="body" idx="1"/>
          </p:nvPr>
        </p:nvSpPr>
        <p:spPr>
          <a:xfrm>
            <a:off x="4800600" y="731519"/>
            <a:ext cx="6492241" cy="525780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7" name="Shape 87"/>
          <p:cNvSpPr>
            <a:spLocks noGrp="1"/>
          </p:cNvSpPr>
          <p:nvPr>
            <p:ph type="body" sz="quarter" idx="13"/>
          </p:nvPr>
        </p:nvSpPr>
        <p:spPr>
          <a:xfrm>
            <a:off x="457200" y="2926079"/>
            <a:ext cx="3200400" cy="3379125"/>
          </a:xfrm>
          <a:prstGeom prst="rect">
            <a:avLst/>
          </a:prstGeom>
        </p:spPr>
        <p:txBody>
          <a:bodyPr lIns="45719" tIns="45719" rIns="45719" bIns="45719"/>
          <a:lstStyle/>
          <a:p>
            <a:pPr marL="0" indent="0">
              <a:buClrTx/>
              <a:buSzTx/>
              <a:buFontTx/>
              <a:buNone/>
              <a:defRPr sz="1500">
                <a:solidFill>
                  <a:srgbClr val="FFFFFF"/>
                </a:solidFill>
              </a:defRPr>
            </a:pPr>
            <a:endParaRPr/>
          </a:p>
        </p:txBody>
      </p:sp>
      <p:sp>
        <p:nvSpPr>
          <p:cNvPr id="88" name="Shape 88"/>
          <p:cNvSpPr>
            <a:spLocks noGrp="1"/>
          </p:cNvSpPr>
          <p:nvPr>
            <p:ph type="sldNum" sz="quarter" idx="2"/>
          </p:nvPr>
        </p:nvSpPr>
        <p:spPr>
          <a:prstGeom prst="rect">
            <a:avLst/>
          </a:prstGeom>
        </p:spPr>
        <p:txBody>
          <a:bodyPr/>
          <a:lstStyle>
            <a:lvl1pPr>
              <a:defRPr>
                <a:solidFill>
                  <a:srgbClr val="637052"/>
                </a:solidFill>
              </a:defRPr>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95" name="Shape 95"/>
          <p:cNvSpPr/>
          <p:nvPr/>
        </p:nvSpPr>
        <p:spPr>
          <a:xfrm>
            <a:off x="0" y="4953000"/>
            <a:ext cx="12188825" cy="1905000"/>
          </a:xfrm>
          <a:prstGeom prst="rect">
            <a:avLst/>
          </a:prstGeom>
          <a:solidFill>
            <a:schemeClr val="accent2"/>
          </a:solidFill>
          <a:ln w="12700">
            <a:miter lim="400000"/>
          </a:ln>
        </p:spPr>
        <p:txBody>
          <a:bodyPr lIns="45719" rIns="45719"/>
          <a:lstStyle/>
          <a:p>
            <a:endParaRPr/>
          </a:p>
        </p:txBody>
      </p:sp>
      <p:sp>
        <p:nvSpPr>
          <p:cNvPr id="96" name="Shape 96"/>
          <p:cNvSpPr/>
          <p:nvPr/>
        </p:nvSpPr>
        <p:spPr>
          <a:xfrm>
            <a:off x="14" y="4915075"/>
            <a:ext cx="12188826" cy="64009"/>
          </a:xfrm>
          <a:prstGeom prst="rect">
            <a:avLst/>
          </a:prstGeom>
          <a:solidFill>
            <a:schemeClr val="accent1"/>
          </a:solidFill>
          <a:ln w="12700">
            <a:miter lim="400000"/>
          </a:ln>
        </p:spPr>
        <p:txBody>
          <a:bodyPr lIns="45719" rIns="45719"/>
          <a:lstStyle/>
          <a:p>
            <a:endParaRPr/>
          </a:p>
        </p:txBody>
      </p:sp>
      <p:sp>
        <p:nvSpPr>
          <p:cNvPr id="97" name="Shape 97"/>
          <p:cNvSpPr>
            <a:spLocks noGrp="1"/>
          </p:cNvSpPr>
          <p:nvPr>
            <p:ph type="title"/>
          </p:nvPr>
        </p:nvSpPr>
        <p:spPr>
          <a:xfrm>
            <a:off x="1097280" y="5074920"/>
            <a:ext cx="10113265" cy="822961"/>
          </a:xfrm>
          <a:prstGeom prst="rect">
            <a:avLst/>
          </a:prstGeom>
        </p:spPr>
        <p:txBody>
          <a:bodyPr lIns="0" tIns="0" rIns="0" bIns="0"/>
          <a:lstStyle>
            <a:lvl1pPr>
              <a:defRPr sz="3600">
                <a:solidFill>
                  <a:srgbClr val="FFFFFF"/>
                </a:solidFill>
              </a:defRPr>
            </a:lvl1pPr>
          </a:lstStyle>
          <a:p>
            <a:r>
              <a:t>Title Text</a:t>
            </a:r>
          </a:p>
        </p:txBody>
      </p:sp>
      <p:sp>
        <p:nvSpPr>
          <p:cNvPr id="98" name="Shape 98"/>
          <p:cNvSpPr>
            <a:spLocks noGrp="1"/>
          </p:cNvSpPr>
          <p:nvPr>
            <p:ph type="pic" idx="13"/>
          </p:nvPr>
        </p:nvSpPr>
        <p:spPr>
          <a:xfrm>
            <a:off x="14" y="0"/>
            <a:ext cx="12191987" cy="4915076"/>
          </a:xfrm>
          <a:prstGeom prst="rect">
            <a:avLst/>
          </a:prstGeom>
        </p:spPr>
        <p:txBody>
          <a:bodyPr lIns="91439" tIns="45719" rIns="91439" bIns="45719">
            <a:noAutofit/>
          </a:bodyPr>
          <a:lstStyle/>
          <a:p>
            <a:endParaRPr/>
          </a:p>
        </p:txBody>
      </p:sp>
      <p:sp>
        <p:nvSpPr>
          <p:cNvPr id="99" name="Shape 99"/>
          <p:cNvSpPr>
            <a:spLocks noGrp="1"/>
          </p:cNvSpPr>
          <p:nvPr>
            <p:ph type="body" sz="quarter" idx="1"/>
          </p:nvPr>
        </p:nvSpPr>
        <p:spPr>
          <a:xfrm>
            <a:off x="1097280" y="5907023"/>
            <a:ext cx="10113265" cy="594361"/>
          </a:xfrm>
          <a:prstGeom prst="rect">
            <a:avLst/>
          </a:prstGeom>
        </p:spPr>
        <p:txBody>
          <a:bodyPr/>
          <a:lstStyle>
            <a:lvl1pPr marL="0" indent="0">
              <a:spcBef>
                <a:spcPts val="600"/>
              </a:spcBef>
              <a:buClrTx/>
              <a:buSzTx/>
              <a:buFontTx/>
              <a:buNone/>
              <a:defRPr sz="1500">
                <a:solidFill>
                  <a:srgbClr val="FFFFFF"/>
                </a:solidFill>
              </a:defRPr>
            </a:lvl1pPr>
            <a:lvl2pPr marL="0" indent="457200">
              <a:spcBef>
                <a:spcPts val="600"/>
              </a:spcBef>
              <a:buClrTx/>
              <a:buSzTx/>
              <a:buFontTx/>
              <a:buNone/>
              <a:defRPr sz="1500">
                <a:solidFill>
                  <a:srgbClr val="FFFFFF"/>
                </a:solidFill>
              </a:defRPr>
            </a:lvl2pPr>
            <a:lvl3pPr marL="0" indent="914400">
              <a:spcBef>
                <a:spcPts val="600"/>
              </a:spcBef>
              <a:buClrTx/>
              <a:buSzTx/>
              <a:buFontTx/>
              <a:buNone/>
              <a:defRPr sz="1500">
                <a:solidFill>
                  <a:srgbClr val="FFFFFF"/>
                </a:solidFill>
              </a:defRPr>
            </a:lvl3pPr>
            <a:lvl4pPr marL="0" indent="1371600">
              <a:spcBef>
                <a:spcPts val="600"/>
              </a:spcBef>
              <a:buClrTx/>
              <a:buSzTx/>
              <a:buFontTx/>
              <a:buNone/>
              <a:defRPr sz="1500">
                <a:solidFill>
                  <a:srgbClr val="FFFFFF"/>
                </a:solidFill>
              </a:defRPr>
            </a:lvl4pPr>
            <a:lvl5pPr marL="0" indent="1828800">
              <a:spcBef>
                <a:spcPts val="600"/>
              </a:spcBef>
              <a:buClrTx/>
              <a:buSzTx/>
              <a:buFontTx/>
              <a:buNone/>
              <a:defRPr sz="15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00" name="Shape 10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p:nvPr/>
        </p:nvSpPr>
        <p:spPr>
          <a:xfrm>
            <a:off x="1" y="6400800"/>
            <a:ext cx="12192001" cy="457200"/>
          </a:xfrm>
          <a:prstGeom prst="rect">
            <a:avLst/>
          </a:prstGeom>
          <a:solidFill>
            <a:schemeClr val="accent2"/>
          </a:solidFill>
          <a:ln w="12700">
            <a:miter lim="400000"/>
          </a:ln>
        </p:spPr>
        <p:txBody>
          <a:bodyPr lIns="45719" rIns="45719"/>
          <a:lstStyle/>
          <a:p>
            <a:endParaRPr/>
          </a:p>
        </p:txBody>
      </p:sp>
      <p:sp>
        <p:nvSpPr>
          <p:cNvPr id="3" name="Shape 3"/>
          <p:cNvSpPr/>
          <p:nvPr/>
        </p:nvSpPr>
        <p:spPr>
          <a:xfrm>
            <a:off x="-1" y="6334316"/>
            <a:ext cx="12192003" cy="65999"/>
          </a:xfrm>
          <a:prstGeom prst="rect">
            <a:avLst/>
          </a:prstGeom>
          <a:solidFill>
            <a:schemeClr val="accent1"/>
          </a:solidFill>
          <a:ln w="12700">
            <a:miter lim="400000"/>
          </a:ln>
        </p:spPr>
        <p:txBody>
          <a:bodyPr lIns="45719" rIns="45719"/>
          <a:lstStyle/>
          <a:p>
            <a:endParaRPr/>
          </a:p>
        </p:txBody>
      </p:sp>
      <p:sp>
        <p:nvSpPr>
          <p:cNvPr id="4" name="Shape 4"/>
          <p:cNvSpPr/>
          <p:nvPr/>
        </p:nvSpPr>
        <p:spPr>
          <a:xfrm>
            <a:off x="1193532" y="1737845"/>
            <a:ext cx="9966960" cy="1"/>
          </a:xfrm>
          <a:prstGeom prst="line">
            <a:avLst/>
          </a:prstGeom>
          <a:ln w="6350">
            <a:solidFill>
              <a:srgbClr val="808080"/>
            </a:solidFill>
          </a:ln>
        </p:spPr>
        <p:txBody>
          <a:bodyPr lIns="45719" rIns="45719"/>
          <a:lstStyle/>
          <a:p>
            <a:endParaRPr/>
          </a:p>
        </p:txBody>
      </p:sp>
      <p:sp>
        <p:nvSpPr>
          <p:cNvPr id="5" name="Shape 5"/>
          <p:cNvSpPr>
            <a:spLocks noGrp="1"/>
          </p:cNvSpPr>
          <p:nvPr>
            <p:ph type="title"/>
          </p:nvPr>
        </p:nvSpPr>
        <p:spPr>
          <a:xfrm>
            <a:off x="1097280" y="286603"/>
            <a:ext cx="10058401" cy="1450757"/>
          </a:xfrm>
          <a:prstGeom prst="rect">
            <a:avLst/>
          </a:prstGeom>
          <a:ln w="12700">
            <a:miter lim="400000"/>
          </a:ln>
          <a:extLst>
            <a:ext uri="{C572A759-6A51-4108-AA02-DFA0A04FC94B}">
              <ma14:wrappingTextBoxFlag xmlns="" xmlns:ma14="http://schemas.microsoft.com/office/mac/drawingml/2011/main" val="1"/>
            </a:ext>
          </a:extLst>
        </p:spPr>
        <p:txBody>
          <a:bodyPr lIns="45719" rIns="45719" anchor="b">
            <a:normAutofit/>
          </a:bodyPr>
          <a:lstStyle/>
          <a:p>
            <a:r>
              <a:t>Title Text</a:t>
            </a:r>
          </a:p>
        </p:txBody>
      </p:sp>
      <p:sp>
        <p:nvSpPr>
          <p:cNvPr id="6" name="Shape 6"/>
          <p:cNvSpPr>
            <a:spLocks noGrp="1"/>
          </p:cNvSpPr>
          <p:nvPr>
            <p:ph type="body" idx="1"/>
          </p:nvPr>
        </p:nvSpPr>
        <p:spPr>
          <a:xfrm>
            <a:off x="609600" y="1600200"/>
            <a:ext cx="10972800" cy="4525963"/>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a:bodyPr>
          <a:lstStyle/>
          <a:p>
            <a:r>
              <a:t>Body Level One</a:t>
            </a:r>
          </a:p>
          <a:p>
            <a:pPr lvl="1"/>
            <a:r>
              <a:t>Body Level Two</a:t>
            </a:r>
          </a:p>
          <a:p>
            <a:pPr lvl="2"/>
            <a:r>
              <a:t>Body Level Three</a:t>
            </a:r>
          </a:p>
          <a:p>
            <a:pPr lvl="3"/>
            <a:r>
              <a:t>Body Level Four</a:t>
            </a:r>
          </a:p>
          <a:p>
            <a:pPr lvl="4"/>
            <a:r>
              <a:t>Body Level Five</a:t>
            </a:r>
          </a:p>
        </p:txBody>
      </p:sp>
      <p:sp>
        <p:nvSpPr>
          <p:cNvPr id="7" name="Shape 7"/>
          <p:cNvSpPr>
            <a:spLocks noGrp="1"/>
          </p:cNvSpPr>
          <p:nvPr>
            <p:ph type="sldNum" sz="quarter" idx="2"/>
          </p:nvPr>
        </p:nvSpPr>
        <p:spPr>
          <a:xfrm>
            <a:off x="10975141" y="6526778"/>
            <a:ext cx="237343" cy="231141"/>
          </a:xfrm>
          <a:prstGeom prst="rect">
            <a:avLst/>
          </a:prstGeom>
          <a:ln w="12700">
            <a:miter lim="400000"/>
          </a:ln>
        </p:spPr>
        <p:txBody>
          <a:bodyPr wrap="none" lIns="45719" rIns="45719" anchor="ctr">
            <a:spAutoFit/>
          </a:bodyPr>
          <a:lstStyle>
            <a:lvl1pPr algn="r">
              <a:defRPr sz="1000">
                <a:solidFill>
                  <a:srgbClr val="FFFFFF"/>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1pPr>
      <a:lvl2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2pPr>
      <a:lvl3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3pPr>
      <a:lvl4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4pPr>
      <a:lvl5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5pPr>
      <a:lvl6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6pPr>
      <a:lvl7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7pPr>
      <a:lvl8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8pPr>
      <a:lvl9pPr marL="0" marR="0" indent="0" algn="l" defTabSz="914400" rtl="0" latinLnBrk="0">
        <a:lnSpc>
          <a:spcPct val="85000"/>
        </a:lnSpc>
        <a:spcBef>
          <a:spcPts val="0"/>
        </a:spcBef>
        <a:spcAft>
          <a:spcPts val="0"/>
        </a:spcAft>
        <a:buClrTx/>
        <a:buSzTx/>
        <a:buFontTx/>
        <a:buNone/>
        <a:tabLst/>
        <a:defRPr sz="4800" b="0" i="0" u="none" strike="noStrike" cap="none" spc="-50" baseline="0">
          <a:ln>
            <a:noFill/>
          </a:ln>
          <a:solidFill>
            <a:srgbClr val="404040"/>
          </a:solidFill>
          <a:uFillTx/>
          <a:latin typeface="Calibri Light"/>
          <a:ea typeface="Calibri Light"/>
          <a:cs typeface="Calibri Light"/>
          <a:sym typeface="Calibri Light"/>
        </a:defRPr>
      </a:lvl9pPr>
    </p:titleStyle>
    <p:bodyStyle>
      <a:lvl1pPr marL="91439" marR="0" indent="-91439" algn="l" defTabSz="914400" rtl="0" latinLnBrk="0">
        <a:lnSpc>
          <a:spcPct val="90000"/>
        </a:lnSpc>
        <a:spcBef>
          <a:spcPts val="1200"/>
        </a:spcBef>
        <a:spcAft>
          <a:spcPts val="0"/>
        </a:spcAft>
        <a:buClr>
          <a:schemeClr val="accent1"/>
        </a:buClr>
        <a:buSzPct val="100000"/>
        <a:buFont typeface="Trebuchet MS"/>
        <a:buChar char=" "/>
        <a:tabLst/>
        <a:defRPr sz="2000" b="0" i="0" u="none" strike="noStrike" cap="none" spc="0" baseline="0">
          <a:ln>
            <a:noFill/>
          </a:ln>
          <a:solidFill>
            <a:srgbClr val="404040"/>
          </a:solidFill>
          <a:uFillTx/>
          <a:latin typeface="+mj-lt"/>
          <a:ea typeface="+mj-ea"/>
          <a:cs typeface="+mj-cs"/>
          <a:sym typeface="Calibri"/>
        </a:defRPr>
      </a:lvl1pPr>
      <a:lvl2pPr marL="404368" marR="0" indent="-203200"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j-lt"/>
          <a:ea typeface="+mj-ea"/>
          <a:cs typeface="+mj-cs"/>
          <a:sym typeface="Calibri"/>
        </a:defRPr>
      </a:lvl2pPr>
      <a:lvl3pPr marL="645305" marR="0" indent="-261257"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j-lt"/>
          <a:ea typeface="+mj-ea"/>
          <a:cs typeface="+mj-cs"/>
          <a:sym typeface="Calibri"/>
        </a:defRPr>
      </a:lvl3pPr>
      <a:lvl4pPr marL="828185" marR="0" indent="-261257"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j-lt"/>
          <a:ea typeface="+mj-ea"/>
          <a:cs typeface="+mj-cs"/>
          <a:sym typeface="Calibri"/>
        </a:defRPr>
      </a:lvl4pPr>
      <a:lvl5pPr marL="1011065" marR="0" indent="-261257"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j-lt"/>
          <a:ea typeface="+mj-ea"/>
          <a:cs typeface="+mj-cs"/>
          <a:sym typeface="Calibri"/>
        </a:defRPr>
      </a:lvl5pPr>
      <a:lvl6pPr marL="11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j-lt"/>
          <a:ea typeface="+mj-ea"/>
          <a:cs typeface="+mj-cs"/>
          <a:sym typeface="Calibri"/>
        </a:defRPr>
      </a:lvl6pPr>
      <a:lvl7pPr marL="13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j-lt"/>
          <a:ea typeface="+mj-ea"/>
          <a:cs typeface="+mj-cs"/>
          <a:sym typeface="Calibri"/>
        </a:defRPr>
      </a:lvl7pPr>
      <a:lvl8pPr marL="15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j-lt"/>
          <a:ea typeface="+mj-ea"/>
          <a:cs typeface="+mj-cs"/>
          <a:sym typeface="Calibri"/>
        </a:defRPr>
      </a:lvl8pPr>
      <a:lvl9pPr marL="1797971" marR="0" indent="-326571" algn="l" defTabSz="914400" rtl="0" latinLnBrk="0">
        <a:lnSpc>
          <a:spcPct val="90000"/>
        </a:lnSpc>
        <a:spcBef>
          <a:spcPts val="1200"/>
        </a:spcBef>
        <a:spcAft>
          <a:spcPts val="0"/>
        </a:spcAft>
        <a:buClr>
          <a:schemeClr val="accent1"/>
        </a:buClr>
        <a:buSzPct val="100000"/>
        <a:buFont typeface="Trebuchet MS"/>
        <a:buChar char="◦"/>
        <a:tabLst/>
        <a:defRPr sz="2000" b="0" i="0" u="none" strike="noStrike" cap="none" spc="0" baseline="0">
          <a:ln>
            <a:noFill/>
          </a:ln>
          <a:solidFill>
            <a:srgbClr val="40404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Shape 129"/>
          <p:cNvSpPr>
            <a:spLocks noGrp="1"/>
          </p:cNvSpPr>
          <p:nvPr>
            <p:ph type="ctrTitle"/>
          </p:nvPr>
        </p:nvSpPr>
        <p:spPr>
          <a:xfrm>
            <a:off x="1956087" y="908628"/>
            <a:ext cx="8269814" cy="1409701"/>
          </a:xfrm>
          <a:prstGeom prst="rect">
            <a:avLst/>
          </a:prstGeom>
        </p:spPr>
        <p:txBody>
          <a:bodyPr/>
          <a:lstStyle>
            <a:lvl1pPr algn="ctr">
              <a:defRPr sz="3200" u="sng" spc="-100">
                <a:solidFill>
                  <a:srgbClr val="AB620D"/>
                </a:solidFill>
              </a:defRPr>
            </a:lvl1pPr>
          </a:lstStyle>
          <a:p>
            <a:r>
              <a:rPr dirty="0"/>
              <a:t>Predictive analysis on consumer reviews in automobile industry based on linguistic algorithms</a:t>
            </a:r>
          </a:p>
        </p:txBody>
      </p:sp>
      <p:sp>
        <p:nvSpPr>
          <p:cNvPr id="130" name="Shape 130"/>
          <p:cNvSpPr>
            <a:spLocks noGrp="1"/>
          </p:cNvSpPr>
          <p:nvPr>
            <p:ph type="subTitle" sz="half" idx="1"/>
          </p:nvPr>
        </p:nvSpPr>
        <p:spPr>
          <a:xfrm>
            <a:off x="1746504" y="3086100"/>
            <a:ext cx="8136468" cy="2880360"/>
          </a:xfrm>
          <a:prstGeom prst="rect">
            <a:avLst/>
          </a:prstGeom>
        </p:spPr>
        <p:txBody>
          <a:bodyPr/>
          <a:lstStyle/>
          <a:p>
            <a:pPr algn="ctr" defTabSz="740663">
              <a:lnSpc>
                <a:spcPct val="72000"/>
              </a:lnSpc>
              <a:spcBef>
                <a:spcPts val="900"/>
              </a:spcBef>
              <a:defRPr sz="1782" spc="81">
                <a:solidFill>
                  <a:srgbClr val="FF0000"/>
                </a:solidFill>
              </a:defRPr>
            </a:pPr>
            <a:r>
              <a:rPr lang="en-US" dirty="0" smtClean="0"/>
              <a:t>PROJECT GUIDE</a:t>
            </a:r>
            <a:endParaRPr lang="en-US" sz="4455" spc="161" dirty="0" smtClean="0"/>
          </a:p>
          <a:p>
            <a:pPr algn="ctr" defTabSz="740663">
              <a:lnSpc>
                <a:spcPct val="72000"/>
              </a:lnSpc>
              <a:spcBef>
                <a:spcPts val="900"/>
              </a:spcBef>
              <a:defRPr sz="1782" spc="81"/>
            </a:pPr>
            <a:r>
              <a:rPr lang="en-US" dirty="0" smtClean="0"/>
              <a:t> </a:t>
            </a:r>
            <a:r>
              <a:rPr lang="en-US" dirty="0" err="1" smtClean="0"/>
              <a:t>Dr.Lilly</a:t>
            </a:r>
            <a:r>
              <a:rPr lang="en-US" dirty="0" smtClean="0"/>
              <a:t> </a:t>
            </a:r>
            <a:r>
              <a:rPr lang="en-US" dirty="0" err="1" smtClean="0"/>
              <a:t>Raamesh</a:t>
            </a:r>
            <a:endParaRPr lang="en-US" sz="729" spc="162" dirty="0" smtClean="0"/>
          </a:p>
          <a:p>
            <a:pPr algn="ctr" defTabSz="740663">
              <a:lnSpc>
                <a:spcPct val="72000"/>
              </a:lnSpc>
              <a:spcBef>
                <a:spcPts val="900"/>
              </a:spcBef>
              <a:defRPr sz="1782" spc="81">
                <a:solidFill>
                  <a:srgbClr val="FF0000"/>
                </a:solidFill>
              </a:defRPr>
            </a:pPr>
            <a:r>
              <a:rPr dirty="0"/>
              <a:t>	</a:t>
            </a:r>
            <a:endParaRPr lang="en-US" sz="729" spc="162" dirty="0"/>
          </a:p>
          <a:p>
            <a:pPr algn="ctr" defTabSz="740663">
              <a:lnSpc>
                <a:spcPct val="72000"/>
              </a:lnSpc>
              <a:spcBef>
                <a:spcPts val="900"/>
              </a:spcBef>
              <a:defRPr sz="1782" spc="81">
                <a:solidFill>
                  <a:srgbClr val="00B050"/>
                </a:solidFill>
              </a:defRPr>
            </a:pPr>
            <a:endParaRPr lang="en-US" sz="729" spc="162" dirty="0"/>
          </a:p>
          <a:p>
            <a:pPr algn="ctr" defTabSz="740663">
              <a:lnSpc>
                <a:spcPct val="72000"/>
              </a:lnSpc>
              <a:spcBef>
                <a:spcPts val="900"/>
              </a:spcBef>
              <a:defRPr sz="1782" spc="81">
                <a:solidFill>
                  <a:srgbClr val="00B050"/>
                </a:solidFill>
              </a:defRPr>
            </a:pPr>
            <a:endParaRPr lang="en-US" sz="729" spc="162" dirty="0"/>
          </a:p>
          <a:p>
            <a:pPr algn="ctr" defTabSz="740663">
              <a:lnSpc>
                <a:spcPct val="72000"/>
              </a:lnSpc>
              <a:spcBef>
                <a:spcPts val="900"/>
              </a:spcBef>
              <a:defRPr sz="1782" spc="81">
                <a:solidFill>
                  <a:srgbClr val="00B050"/>
                </a:solidFill>
              </a:defRPr>
            </a:pPr>
            <a:endParaRPr lang="en-US" sz="729" spc="162" dirty="0"/>
          </a:p>
          <a:p>
            <a:pPr algn="ctr" defTabSz="740663">
              <a:lnSpc>
                <a:spcPct val="72000"/>
              </a:lnSpc>
              <a:spcBef>
                <a:spcPts val="900"/>
              </a:spcBef>
              <a:defRPr sz="1782" spc="81">
                <a:solidFill>
                  <a:srgbClr val="00B050"/>
                </a:solidFill>
              </a:defRPr>
            </a:pPr>
            <a:endParaRPr lang="en-US" sz="729" spc="162" dirty="0"/>
          </a:p>
          <a:p>
            <a:pPr algn="ctr" defTabSz="740663">
              <a:lnSpc>
                <a:spcPct val="72000"/>
              </a:lnSpc>
              <a:spcBef>
                <a:spcPts val="900"/>
              </a:spcBef>
              <a:defRPr sz="1782" spc="81">
                <a:solidFill>
                  <a:srgbClr val="00B050"/>
                </a:solidFill>
              </a:defRPr>
            </a:pPr>
            <a:r>
              <a:rPr dirty="0" smtClean="0"/>
              <a:t>MEMBERS</a:t>
            </a:r>
            <a:endParaRPr sz="4455" spc="161" dirty="0"/>
          </a:p>
          <a:p>
            <a:pPr algn="ctr" defTabSz="740663">
              <a:lnSpc>
                <a:spcPct val="72000"/>
              </a:lnSpc>
              <a:spcBef>
                <a:spcPts val="900"/>
              </a:spcBef>
              <a:defRPr sz="1782" spc="81"/>
            </a:pPr>
            <a:r>
              <a:rPr dirty="0" smtClean="0"/>
              <a:t>Shriram B.(312313205100)</a:t>
            </a:r>
            <a:endParaRPr sz="729" spc="162" dirty="0" smtClean="0"/>
          </a:p>
          <a:p>
            <a:pPr algn="ctr" defTabSz="740663">
              <a:lnSpc>
                <a:spcPct val="72000"/>
              </a:lnSpc>
              <a:spcBef>
                <a:spcPts val="900"/>
              </a:spcBef>
              <a:defRPr sz="1782" spc="81"/>
            </a:pPr>
            <a:r>
              <a:rPr dirty="0" smtClean="0"/>
              <a:t>Tanay Pardeshi(312313205115)</a:t>
            </a:r>
            <a:endParaRPr dirty="0"/>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1.tif"/>
          <p:cNvPicPr>
            <a:picLocks noChangeAspect="1"/>
          </p:cNvPicPr>
          <p:nvPr/>
        </p:nvPicPr>
        <p:blipFill>
          <a:blip r:embed="rId2">
            <a:extLst/>
          </a:blip>
          <a:stretch>
            <a:fillRect/>
          </a:stretch>
        </p:blipFill>
        <p:spPr>
          <a:xfrm>
            <a:off x="3632847" y="287251"/>
            <a:ext cx="5067808" cy="5855751"/>
          </a:xfrm>
          <a:prstGeom prst="rect">
            <a:avLst/>
          </a:prstGeom>
          <a:ln w="12700">
            <a:miter lim="400000"/>
          </a:ln>
        </p:spPr>
      </p:pic>
    </p:spTree>
    <p:extLst>
      <p:ext uri="{BB962C8B-B14F-4D97-AF65-F5344CB8AC3E}">
        <p14:creationId xmlns:p14="http://schemas.microsoft.com/office/powerpoint/2010/main" val="2681985496"/>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54546" y="1892445"/>
            <a:ext cx="10058400" cy="1450975"/>
          </a:xfrm>
        </p:spPr>
        <p:txBody>
          <a:bodyPr/>
          <a:lstStyle/>
          <a:p>
            <a:pPr algn="ctr"/>
            <a:r>
              <a:rPr lang="en-US" dirty="0" smtClean="0"/>
              <a:t>MODULES</a:t>
            </a:r>
            <a:endParaRPr lang="en-US" dirty="0"/>
          </a:p>
        </p:txBody>
      </p:sp>
    </p:spTree>
    <p:extLst>
      <p:ext uri="{BB962C8B-B14F-4D97-AF65-F5344CB8AC3E}">
        <p14:creationId xmlns:p14="http://schemas.microsoft.com/office/powerpoint/2010/main" val="167028138"/>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title"/>
          </p:nvPr>
        </p:nvSpPr>
        <p:spPr>
          <a:prstGeom prst="rect">
            <a:avLst/>
          </a:prstGeom>
        </p:spPr>
        <p:txBody>
          <a:bodyPr/>
          <a:lstStyle>
            <a:lvl1pPr>
              <a:defRPr spc="-100"/>
            </a:lvl1pPr>
          </a:lstStyle>
          <a:p>
            <a:r>
              <a:rPr lang="en-US" dirty="0" smtClean="0"/>
              <a:t>Data Collection and Cleansing</a:t>
            </a:r>
            <a:endParaRPr dirty="0"/>
          </a:p>
        </p:txBody>
      </p:sp>
      <p:sp>
        <p:nvSpPr>
          <p:cNvPr id="154" name="Shape 154"/>
          <p:cNvSpPr>
            <a:spLocks noGrp="1"/>
          </p:cNvSpPr>
          <p:nvPr>
            <p:ph type="body" idx="1"/>
          </p:nvPr>
        </p:nvSpPr>
        <p:spPr>
          <a:xfrm>
            <a:off x="1097279" y="1892300"/>
            <a:ext cx="9799319" cy="3983569"/>
          </a:xfrm>
          <a:prstGeom prst="rect">
            <a:avLst/>
          </a:prstGeom>
        </p:spPr>
        <p:txBody>
          <a:bodyPr/>
          <a:lstStyle/>
          <a:p>
            <a:pPr lvl="1">
              <a:buFont typeface="Arial" panose="020B0604020202020204" pitchFamily="34" charset="0"/>
              <a:buChar char="•"/>
            </a:pPr>
            <a:endParaRPr lang="en-US" dirty="0" smtClean="0"/>
          </a:p>
          <a:p>
            <a:pPr lvl="1">
              <a:buFont typeface="Arial" panose="020B0604020202020204" pitchFamily="34" charset="0"/>
              <a:buChar char="•"/>
            </a:pPr>
            <a:r>
              <a:rPr dirty="0" smtClean="0"/>
              <a:t>In </a:t>
            </a:r>
            <a:r>
              <a:rPr dirty="0"/>
              <a:t>order to create the training data set we use a RESTful (Representational State Transfer) API for accessing the dataset. RESTful web services are built to work best on the </a:t>
            </a:r>
            <a:r>
              <a:rPr dirty="0" smtClean="0"/>
              <a:t>Web</a:t>
            </a:r>
            <a:r>
              <a:rPr lang="en-US" dirty="0" smtClean="0"/>
              <a:t>. The dataset is obtained by requesting the RESTful service called Edmunds Data API, obtaining a response and then storing the response in a JSON File.</a:t>
            </a:r>
          </a:p>
          <a:p>
            <a:pPr lvl="1">
              <a:buFont typeface="Arial" panose="020B0604020202020204" pitchFamily="34" charset="0"/>
              <a:buChar char="•"/>
            </a:pPr>
            <a:r>
              <a:rPr lang="en-US" dirty="0" smtClean="0"/>
              <a:t>The dataset consists of a large number of vehicle makes and of different models and categories. The dataset has to be cleansed in order to match the parameters such as Engine Type, BS4/BS3 Standards etc. The collected dataset can be stored as standard files or can be converted to </a:t>
            </a:r>
            <a:r>
              <a:rPr lang="en-US" dirty="0" err="1" smtClean="0"/>
              <a:t>DataFrames</a:t>
            </a:r>
            <a:r>
              <a:rPr lang="en-US" dirty="0" smtClean="0"/>
              <a:t> using libraries such as Python Pandas.</a:t>
            </a:r>
          </a:p>
        </p:txBody>
      </p:sp>
    </p:spTree>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Importing Data into RDDs in Spark</a:t>
            </a:r>
            <a:endParaRPr lang="en-US" dirty="0"/>
          </a:p>
        </p:txBody>
      </p:sp>
      <p:sp>
        <p:nvSpPr>
          <p:cNvPr id="3" name="Text Placeholder 2"/>
          <p:cNvSpPr>
            <a:spLocks noGrp="1"/>
          </p:cNvSpPr>
          <p:nvPr>
            <p:ph type="body" idx="1"/>
          </p:nvPr>
        </p:nvSpPr>
        <p:spPr/>
        <p:txBody>
          <a:bodyPr/>
          <a:lstStyle/>
          <a:p>
            <a:pPr lvl="1">
              <a:buSzTx/>
              <a:buFont typeface="Arial" panose="020B0604020202020204" pitchFamily="34" charset="0"/>
              <a:buChar char="•"/>
            </a:pPr>
            <a:endParaRPr lang="en-US" dirty="0" smtClean="0"/>
          </a:p>
          <a:p>
            <a:pPr lvl="1">
              <a:buSzTx/>
              <a:buFont typeface="Arial" panose="020B0604020202020204" pitchFamily="34" charset="0"/>
              <a:buChar char="•"/>
            </a:pPr>
            <a:r>
              <a:rPr lang="en-US" dirty="0" smtClean="0"/>
              <a:t>Resilient </a:t>
            </a:r>
            <a:r>
              <a:rPr lang="en-US" dirty="0"/>
              <a:t>Distributed Datasets (RDD) is a fundamental data structure of Spark. It is an immutable distributed collection of objects. Each dataset in RDD is divided into logical partitions, which may be computed on different nodes of the cluster. RDDs can contain any type of Python, Java, or Scala objects, including user-defined classes.</a:t>
            </a:r>
          </a:p>
          <a:p>
            <a:pPr lvl="1">
              <a:buSzTx/>
              <a:buFont typeface="Arial" panose="020B0604020202020204" pitchFamily="34" charset="0"/>
              <a:buChar char="•"/>
            </a:pPr>
            <a:r>
              <a:rPr lang="en-US" dirty="0" err="1" smtClean="0"/>
              <a:t>PySpark</a:t>
            </a:r>
            <a:r>
              <a:rPr lang="en-US" dirty="0" smtClean="0"/>
              <a:t> – A </a:t>
            </a:r>
            <a:r>
              <a:rPr lang="en-US" dirty="0" err="1" smtClean="0"/>
              <a:t>downport</a:t>
            </a:r>
            <a:r>
              <a:rPr lang="en-US" dirty="0" smtClean="0"/>
              <a:t> to Spark’s Scala API is quite efficient in handling large datasets. The dataset is imported as </a:t>
            </a:r>
            <a:r>
              <a:rPr lang="en-US" dirty="0" err="1" smtClean="0"/>
              <a:t>DataFrames</a:t>
            </a:r>
            <a:r>
              <a:rPr lang="en-US" dirty="0" smtClean="0"/>
              <a:t> into the RDD and is available for further processing. </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2016468155"/>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54546" y="1892445"/>
            <a:ext cx="10058400" cy="1450975"/>
          </a:xfrm>
        </p:spPr>
        <p:txBody>
          <a:bodyPr/>
          <a:lstStyle/>
          <a:p>
            <a:pPr algn="ctr"/>
            <a:r>
              <a:rPr lang="en-US" dirty="0" smtClean="0"/>
              <a:t>SCREENSHOTS</a:t>
            </a:r>
            <a:endParaRPr lang="en-US" dirty="0"/>
          </a:p>
        </p:txBody>
      </p:sp>
    </p:spTree>
    <p:extLst>
      <p:ext uri="{BB962C8B-B14F-4D97-AF65-F5344CB8AC3E}">
        <p14:creationId xmlns:p14="http://schemas.microsoft.com/office/powerpoint/2010/main" val="839652772"/>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p:cNvSpPr>
          <p:nvPr>
            <p:ph type="title"/>
          </p:nvPr>
        </p:nvSpPr>
        <p:spPr>
          <a:prstGeom prst="rect">
            <a:avLst/>
          </a:prstGeom>
        </p:spPr>
        <p:txBody>
          <a:bodyPr/>
          <a:lstStyle/>
          <a:p>
            <a:pPr>
              <a:defRPr spc="-100"/>
            </a:pPr>
            <a:r>
              <a:rPr dirty="0"/>
              <a:t/>
            </a:r>
            <a:br>
              <a:rPr dirty="0"/>
            </a:br>
            <a:endParaRPr dirty="0"/>
          </a:p>
        </p:txBody>
      </p:sp>
      <p:pic>
        <p:nvPicPr>
          <p:cNvPr id="159" name="image2.tif"/>
          <p:cNvPicPr>
            <a:picLocks noChangeAspect="1"/>
          </p:cNvPicPr>
          <p:nvPr/>
        </p:nvPicPr>
        <p:blipFill>
          <a:blip r:embed="rId2">
            <a:extLst/>
          </a:blip>
          <a:stretch>
            <a:fillRect/>
          </a:stretch>
        </p:blipFill>
        <p:spPr>
          <a:xfrm>
            <a:off x="1004570" y="569282"/>
            <a:ext cx="10243820" cy="5220439"/>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1" name="image3.tif"/>
          <p:cNvPicPr>
            <a:picLocks noChangeAspect="1"/>
          </p:cNvPicPr>
          <p:nvPr/>
        </p:nvPicPr>
        <p:blipFill>
          <a:blip r:embed="rId2">
            <a:extLst/>
          </a:blip>
          <a:stretch>
            <a:fillRect/>
          </a:stretch>
        </p:blipFill>
        <p:spPr>
          <a:xfrm>
            <a:off x="393700" y="0"/>
            <a:ext cx="11284923" cy="6336145"/>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 name="image4.tif"/>
          <p:cNvPicPr>
            <a:picLocks noChangeAspect="1"/>
          </p:cNvPicPr>
          <p:nvPr/>
        </p:nvPicPr>
        <p:blipFill>
          <a:blip r:embed="rId2">
            <a:extLst/>
          </a:blip>
          <a:stretch>
            <a:fillRect/>
          </a:stretch>
        </p:blipFill>
        <p:spPr>
          <a:xfrm>
            <a:off x="1517905" y="439252"/>
            <a:ext cx="9001252" cy="5521844"/>
          </a:xfrm>
          <a:prstGeom prst="rect">
            <a:avLst/>
          </a:prstGeom>
          <a:ln>
            <a:noFill/>
          </a:ln>
          <a:effectLst>
            <a:outerShdw blurRad="190500" algn="tl" rotWithShape="0">
              <a:srgbClr val="000000">
                <a:alpha val="70000"/>
              </a:srgbClr>
            </a:outerShdw>
          </a:effectLst>
        </p:spPr>
      </p:pic>
    </p:spTree>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5" name="image5.tif"/>
          <p:cNvPicPr>
            <a:picLocks noChangeAspect="1"/>
          </p:cNvPicPr>
          <p:nvPr/>
        </p:nvPicPr>
        <p:blipFill>
          <a:blip r:embed="rId2">
            <a:extLst/>
          </a:blip>
          <a:stretch>
            <a:fillRect/>
          </a:stretch>
        </p:blipFill>
        <p:spPr>
          <a:xfrm>
            <a:off x="1892808" y="638480"/>
            <a:ext cx="8498332" cy="5268544"/>
          </a:xfrm>
          <a:prstGeom prst="rect">
            <a:avLst/>
          </a:prstGeom>
          <a:ln>
            <a:noFill/>
          </a:ln>
          <a:effectLst>
            <a:outerShdw blurRad="190500" algn="tl" rotWithShape="0">
              <a:srgbClr val="000000">
                <a:alpha val="70000"/>
              </a:srgbClr>
            </a:outerShdw>
          </a:effectLst>
        </p:spPr>
      </p:pic>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7" name="image6.png"/>
          <p:cNvPicPr>
            <a:picLocks noChangeAspect="1"/>
          </p:cNvPicPr>
          <p:nvPr/>
        </p:nvPicPr>
        <p:blipFill>
          <a:blip r:embed="rId2">
            <a:extLst/>
          </a:blip>
          <a:stretch>
            <a:fillRect/>
          </a:stretch>
        </p:blipFill>
        <p:spPr>
          <a:xfrm>
            <a:off x="1625093" y="692424"/>
            <a:ext cx="9247123" cy="5238984"/>
          </a:xfrm>
          <a:prstGeom prst="rect">
            <a:avLst/>
          </a:prstGeom>
          <a:ln>
            <a:noFill/>
          </a:ln>
          <a:effectLst>
            <a:outerShdw blurRad="190500" algn="tl" rotWithShape="0">
              <a:srgbClr val="000000">
                <a:alpha val="70000"/>
              </a:srgbClr>
            </a:outerShdw>
          </a:effectLst>
        </p:spPr>
      </p:pic>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a:spLocks noGrp="1"/>
          </p:cNvSpPr>
          <p:nvPr>
            <p:ph type="title"/>
          </p:nvPr>
        </p:nvSpPr>
        <p:spPr>
          <a:prstGeom prst="rect">
            <a:avLst/>
          </a:prstGeom>
        </p:spPr>
        <p:txBody>
          <a:bodyPr/>
          <a:lstStyle>
            <a:lvl1pPr algn="ctr">
              <a:defRPr spc="-100"/>
            </a:lvl1pPr>
          </a:lstStyle>
          <a:p>
            <a:pPr algn="l"/>
            <a:r>
              <a:rPr lang="en-US" dirty="0" smtClean="0"/>
              <a:t>OBJECTIVE</a:t>
            </a:r>
            <a:endParaRPr dirty="0"/>
          </a:p>
        </p:txBody>
      </p:sp>
      <p:sp>
        <p:nvSpPr>
          <p:cNvPr id="133" name="Shape 133"/>
          <p:cNvSpPr>
            <a:spLocks noGrp="1"/>
          </p:cNvSpPr>
          <p:nvPr>
            <p:ph type="body" idx="1"/>
          </p:nvPr>
        </p:nvSpPr>
        <p:spPr>
          <a:xfrm>
            <a:off x="1097280" y="1845734"/>
            <a:ext cx="10058401" cy="4212167"/>
          </a:xfrm>
          <a:prstGeom prst="rect">
            <a:avLst/>
          </a:prstGeom>
        </p:spPr>
        <p:txBody>
          <a:bodyPr/>
          <a:lstStyle>
            <a:lvl1pPr>
              <a:defRPr sz="2400"/>
            </a:lvl1pPr>
          </a:lstStyle>
          <a:p>
            <a:r>
              <a:rPr dirty="0"/>
              <a:t>The main aim of this project is to analyze consumer reviews for automobile industries and predict the flaws or areas of improvement in the various sectors of the industry. This is done with the help of the Natural Language Processing library (NLP) in Python that helps in dividing a sentence into positive, negative or neutral feedback based on the polarity of the sentence. This analysis can be further used in correlating the data to vehicular emissions of various automobile manufacturers and hence enabling them to identify the areas that require improvement and take corresponding measures to reduce emissions and address the issues of climate change. </a:t>
            </a:r>
          </a:p>
        </p:txBody>
      </p:sp>
    </p:spTree>
  </p:cSld>
  <p:clrMapOvr>
    <a:masterClrMapping/>
  </p:clrMapOvr>
  <mc:AlternateContent xmlns:mc="http://schemas.openxmlformats.org/markup-compatibility/2006" xmlns:p14="http://schemas.microsoft.com/office/powerpoint/2010/main">
    <mc:Choice Requires="p14">
      <p:transition spd="slow" p14:dur="1200">
        <p:circle/>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p:cNvSpPr>
          <p:nvPr>
            <p:ph type="title"/>
          </p:nvPr>
        </p:nvSpPr>
        <p:spPr>
          <a:prstGeom prst="rect">
            <a:avLst/>
          </a:prstGeom>
        </p:spPr>
        <p:txBody>
          <a:bodyPr/>
          <a:lstStyle>
            <a:lvl1pPr>
              <a:defRPr spc="-100"/>
            </a:lvl1pPr>
          </a:lstStyle>
          <a:p>
            <a:r>
              <a:rPr dirty="0"/>
              <a:t>FUTURE </a:t>
            </a:r>
            <a:r>
              <a:rPr dirty="0" smtClean="0"/>
              <a:t>ENHANCEMENT</a:t>
            </a:r>
            <a:r>
              <a:rPr lang="en-US" dirty="0" smtClean="0"/>
              <a:t>S</a:t>
            </a:r>
            <a:endParaRPr dirty="0"/>
          </a:p>
        </p:txBody>
      </p:sp>
      <p:sp>
        <p:nvSpPr>
          <p:cNvPr id="172" name="Shape 172"/>
          <p:cNvSpPr>
            <a:spLocks noGrp="1"/>
          </p:cNvSpPr>
          <p:nvPr>
            <p:ph type="body" idx="1"/>
          </p:nvPr>
        </p:nvSpPr>
        <p:spPr>
          <a:xfrm>
            <a:off x="1097279" y="1947334"/>
            <a:ext cx="10058401" cy="4023360"/>
          </a:xfrm>
          <a:prstGeom prst="rect">
            <a:avLst/>
          </a:prstGeom>
        </p:spPr>
        <p:txBody>
          <a:bodyPr/>
          <a:lstStyle/>
          <a:p>
            <a:pPr lvl="1">
              <a:buFont typeface="Arial" panose="020B0604020202020204" pitchFamily="34" charset="0"/>
              <a:buChar char="•"/>
            </a:pPr>
            <a:r>
              <a:rPr lang="en-US" dirty="0"/>
              <a:t>T</a:t>
            </a:r>
            <a:r>
              <a:rPr dirty="0" smtClean="0"/>
              <a:t>o </a:t>
            </a:r>
            <a:r>
              <a:rPr dirty="0"/>
              <a:t>allow potential automobile manufacturers to build car makes considering effects of vehicular emissions on climate change.</a:t>
            </a:r>
          </a:p>
          <a:p>
            <a:pPr lvl="1">
              <a:buFont typeface="Arial" panose="020B0604020202020204" pitchFamily="34" charset="0"/>
              <a:buChar char="•"/>
            </a:pPr>
            <a:r>
              <a:rPr dirty="0" smtClean="0"/>
              <a:t>Set </a:t>
            </a:r>
            <a:r>
              <a:rPr dirty="0"/>
              <a:t>a benchmark for the manufacturers to enhance performance of various car parts based on consumer reviews.</a:t>
            </a:r>
          </a:p>
          <a:p>
            <a:pPr lvl="1">
              <a:buFont typeface="Arial" panose="020B0604020202020204" pitchFamily="34" charset="0"/>
              <a:buChar char="•"/>
            </a:pPr>
            <a:r>
              <a:rPr dirty="0" smtClean="0"/>
              <a:t>Automobiles </a:t>
            </a:r>
            <a:r>
              <a:rPr dirty="0"/>
              <a:t>of different brands can be compared based on various factors to help buyers to choose the best car brand based on their usage.</a:t>
            </a:r>
          </a:p>
        </p:txBody>
      </p:sp>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 name="image8.jpeg"/>
          <p:cNvPicPr>
            <a:picLocks noChangeAspect="1"/>
          </p:cNvPicPr>
          <p:nvPr/>
        </p:nvPicPr>
        <p:blipFill>
          <a:blip r:embed="rId2">
            <a:extLst/>
          </a:blip>
          <a:stretch>
            <a:fillRect/>
          </a:stretch>
        </p:blipFill>
        <p:spPr>
          <a:xfrm>
            <a:off x="3293074" y="1849616"/>
            <a:ext cx="6432257" cy="362442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p:cNvSpPr>
          <p:nvPr>
            <p:ph type="title"/>
          </p:nvPr>
        </p:nvSpPr>
        <p:spPr>
          <a:prstGeom prst="rect">
            <a:avLst/>
          </a:prstGeom>
        </p:spPr>
        <p:txBody>
          <a:bodyPr/>
          <a:lstStyle>
            <a:lvl1pPr>
              <a:defRPr spc="-100"/>
            </a:lvl1pPr>
          </a:lstStyle>
          <a:p>
            <a:r>
              <a:rPr lang="en-US" dirty="0" smtClean="0"/>
              <a:t>ABSTRACT</a:t>
            </a:r>
            <a:endParaRPr dirty="0"/>
          </a:p>
        </p:txBody>
      </p:sp>
      <p:sp>
        <p:nvSpPr>
          <p:cNvPr id="136" name="Shape 136"/>
          <p:cNvSpPr>
            <a:spLocks noGrp="1"/>
          </p:cNvSpPr>
          <p:nvPr>
            <p:ph type="body" sz="half" idx="1"/>
          </p:nvPr>
        </p:nvSpPr>
        <p:spPr>
          <a:xfrm>
            <a:off x="1097279" y="2033585"/>
            <a:ext cx="9601198" cy="3318938"/>
          </a:xfrm>
          <a:prstGeom prst="rect">
            <a:avLst/>
          </a:prstGeom>
        </p:spPr>
        <p:txBody>
          <a:bodyPr/>
          <a:lstStyle/>
          <a:p>
            <a:r>
              <a:rPr dirty="0" smtClean="0"/>
              <a:t>The system proposes a domain independent supervised learning methodology that uses machine learning techniques to build models or discriminators for the different classes such as positive or negative reviews using a large corpus for an automobile organization in order to increase the overall productivity. The training data consists of a set of training examples of the product reviews of automobiles that is segregated based on various models and years of manufacturing. </a:t>
            </a:r>
          </a:p>
          <a:p>
            <a:r>
              <a:rPr dirty="0" smtClean="0"/>
              <a:t>This training dataset is fed into the system which analyzes commonly occurring data patterns and identifies the polarity of each review provided by the user. The analyzed data is then used to predict the nature of possible outcomes from previous data and provide recommendations to improve efficiency and assist in examining the effects of vehicular emissions on climate change. </a:t>
            </a:r>
            <a:endParaRPr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54546" y="1892445"/>
            <a:ext cx="10058400" cy="1450975"/>
          </a:xfrm>
        </p:spPr>
        <p:txBody>
          <a:bodyPr/>
          <a:lstStyle/>
          <a:p>
            <a:pPr algn="ctr"/>
            <a:r>
              <a:rPr lang="en-US" dirty="0" smtClean="0"/>
              <a:t>LITERATURE SURVEY</a:t>
            </a:r>
            <a:endParaRPr lang="en-US" dirty="0"/>
          </a:p>
        </p:txBody>
      </p:sp>
    </p:spTree>
    <p:extLst>
      <p:ext uri="{BB962C8B-B14F-4D97-AF65-F5344CB8AC3E}">
        <p14:creationId xmlns:p14="http://schemas.microsoft.com/office/powerpoint/2010/main" val="224376747"/>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9" name="Table 139"/>
          <p:cNvGraphicFramePr/>
          <p:nvPr>
            <p:extLst>
              <p:ext uri="{D42A27DB-BD31-4B8C-83A1-F6EECF244321}">
                <p14:modId xmlns:p14="http://schemas.microsoft.com/office/powerpoint/2010/main" val="3980973848"/>
              </p:ext>
            </p:extLst>
          </p:nvPr>
        </p:nvGraphicFramePr>
        <p:xfrm>
          <a:off x="757381" y="258618"/>
          <a:ext cx="10704945" cy="5876399"/>
        </p:xfrm>
        <a:graphic>
          <a:graphicData uri="http://schemas.openxmlformats.org/drawingml/2006/table">
            <a:tbl>
              <a:tblPr firstRow="1" bandRow="1">
                <a:tableStyleId>{4C3C2611-4C71-4FC5-86AE-919BDF0F9419}</a:tableStyleId>
              </a:tblPr>
              <a:tblGrid>
                <a:gridCol w="666596"/>
                <a:gridCol w="2776754"/>
                <a:gridCol w="2831452"/>
                <a:gridCol w="2254451"/>
                <a:gridCol w="2175692"/>
              </a:tblGrid>
              <a:tr h="430850">
                <a:tc>
                  <a:txBody>
                    <a:bodyPr/>
                    <a:lstStyle/>
                    <a:p>
                      <a:pPr algn="l" defTabSz="914400">
                        <a:defRPr sz="1800" b="0">
                          <a:solidFill>
                            <a:srgbClr val="000000"/>
                          </a:solidFill>
                        </a:defRPr>
                      </a:pPr>
                      <a:r>
                        <a:rPr sz="1600" b="1" dirty="0">
                          <a:solidFill>
                            <a:srgbClr val="FFFFFF"/>
                          </a:solidFill>
                        </a:rPr>
                        <a:t>S.NO</a:t>
                      </a:r>
                    </a:p>
                  </a:txBody>
                  <a:tcPr marL="45720" marR="45720" horzOverflow="overflow"/>
                </a:tc>
                <a:tc>
                  <a:txBody>
                    <a:bodyPr/>
                    <a:lstStyle/>
                    <a:p>
                      <a:pPr algn="l" defTabSz="914400">
                        <a:defRPr sz="1800" b="0">
                          <a:solidFill>
                            <a:srgbClr val="000000"/>
                          </a:solidFill>
                        </a:defRPr>
                      </a:pPr>
                      <a:r>
                        <a:rPr sz="1600" b="1" dirty="0">
                          <a:solidFill>
                            <a:srgbClr val="FFFFFF"/>
                          </a:solidFill>
                        </a:rPr>
                        <a:t>TITLE/AUTHOR/YEAR</a:t>
                      </a:r>
                    </a:p>
                  </a:txBody>
                  <a:tcPr marL="45720" marR="45720" horzOverflow="overflow"/>
                </a:tc>
                <a:tc>
                  <a:txBody>
                    <a:bodyPr/>
                    <a:lstStyle/>
                    <a:p>
                      <a:pPr algn="l" defTabSz="914400">
                        <a:defRPr sz="1800" b="0">
                          <a:solidFill>
                            <a:srgbClr val="000000"/>
                          </a:solidFill>
                        </a:defRPr>
                      </a:pPr>
                      <a:r>
                        <a:rPr sz="1600" b="1" dirty="0">
                          <a:solidFill>
                            <a:srgbClr val="FFFFFF"/>
                          </a:solidFill>
                        </a:rPr>
                        <a:t>METHODOLOGY</a:t>
                      </a:r>
                    </a:p>
                  </a:txBody>
                  <a:tcPr marL="45720" marR="45720" horzOverflow="overflow"/>
                </a:tc>
                <a:tc>
                  <a:txBody>
                    <a:bodyPr/>
                    <a:lstStyle/>
                    <a:p>
                      <a:pPr algn="l" defTabSz="914400">
                        <a:defRPr sz="1800" b="0">
                          <a:solidFill>
                            <a:srgbClr val="000000"/>
                          </a:solidFill>
                        </a:defRPr>
                      </a:pPr>
                      <a:r>
                        <a:rPr lang="en-US" sz="1600" b="1" dirty="0" smtClean="0">
                          <a:solidFill>
                            <a:srgbClr val="FFFFFF"/>
                          </a:solidFill>
                        </a:rPr>
                        <a:t>MERITS</a:t>
                      </a:r>
                      <a:endParaRPr sz="1600" b="1" dirty="0">
                        <a:solidFill>
                          <a:srgbClr val="FFFFFF"/>
                        </a:solidFill>
                      </a:endParaRPr>
                    </a:p>
                  </a:txBody>
                  <a:tcPr marL="45720" marR="45720" horzOverflow="overflow"/>
                </a:tc>
                <a:tc>
                  <a:txBody>
                    <a:bodyPr/>
                    <a:lstStyle/>
                    <a:p>
                      <a:pPr algn="l" defTabSz="914400">
                        <a:defRPr sz="1800" b="0">
                          <a:solidFill>
                            <a:srgbClr val="000000"/>
                          </a:solidFill>
                        </a:defRPr>
                      </a:pPr>
                      <a:r>
                        <a:rPr lang="en-US" sz="1600" b="1" dirty="0" smtClean="0">
                          <a:solidFill>
                            <a:srgbClr val="FFFFFF"/>
                          </a:solidFill>
                        </a:rPr>
                        <a:t>DEMERITS</a:t>
                      </a:r>
                      <a:endParaRPr sz="1600" b="1" dirty="0">
                        <a:solidFill>
                          <a:srgbClr val="FFFFFF"/>
                        </a:solidFill>
                      </a:endParaRPr>
                    </a:p>
                  </a:txBody>
                  <a:tcPr marL="45720" marR="45720" horzOverflow="overflow"/>
                </a:tc>
              </a:tr>
              <a:tr h="5445549">
                <a:tc>
                  <a:txBody>
                    <a:bodyPr/>
                    <a:lstStyle/>
                    <a:p>
                      <a:pPr algn="l" defTabSz="914400">
                        <a:defRPr sz="1600"/>
                      </a:pPr>
                      <a:r>
                        <a:rPr dirty="0"/>
                        <a:t>1.</a:t>
                      </a:r>
                    </a:p>
                    <a:p>
                      <a:pPr algn="l" defTabSz="914400">
                        <a:defRPr sz="1600"/>
                      </a:pPr>
                      <a:endParaRPr dirty="0"/>
                    </a:p>
                    <a:p>
                      <a:pPr algn="l" defTabSz="914400">
                        <a:defRPr sz="1600"/>
                      </a:pPr>
                      <a:endParaRPr dirty="0"/>
                    </a:p>
                    <a:p>
                      <a:pPr algn="l" defTabSz="914400">
                        <a:defRPr sz="1600"/>
                      </a:pPr>
                      <a:endParaRPr dirty="0"/>
                    </a:p>
                    <a:p>
                      <a:pPr algn="l" defTabSz="914400">
                        <a:defRPr sz="1600"/>
                      </a:pPr>
                      <a:endParaRPr dirty="0"/>
                    </a:p>
                    <a:p>
                      <a:pPr algn="l" defTabSz="914400">
                        <a:defRPr sz="1600"/>
                      </a:pPr>
                      <a:endParaRPr dirty="0"/>
                    </a:p>
                    <a:p>
                      <a:pPr algn="l" defTabSz="914400">
                        <a:defRPr sz="1600"/>
                      </a:pPr>
                      <a:endParaRPr dirty="0"/>
                    </a:p>
                    <a:p>
                      <a:pPr algn="l" defTabSz="914400">
                        <a:defRPr sz="1600"/>
                      </a:pPr>
                      <a:endParaRPr dirty="0"/>
                    </a:p>
                    <a:p>
                      <a:pPr algn="l" defTabSz="914400">
                        <a:defRPr sz="1600"/>
                      </a:pPr>
                      <a:endParaRPr lang="en-US" dirty="0" smtClean="0"/>
                    </a:p>
                    <a:p>
                      <a:pPr algn="l" defTabSz="914400">
                        <a:defRPr sz="1600"/>
                      </a:pPr>
                      <a:r>
                        <a:rPr dirty="0" smtClean="0"/>
                        <a:t>2</a:t>
                      </a:r>
                      <a:r>
                        <a:rPr dirty="0"/>
                        <a:t>.</a:t>
                      </a:r>
                    </a:p>
                  </a:txBody>
                  <a:tcPr marL="45720" marR="45720" horzOverflow="overflow"/>
                </a:tc>
                <a:tc>
                  <a:txBody>
                    <a:bodyPr/>
                    <a:lstStyle/>
                    <a:p>
                      <a:pPr algn="l" defTabSz="914400">
                        <a:defRPr sz="1800" b="1"/>
                      </a:pPr>
                      <a:r>
                        <a:rPr dirty="0"/>
                        <a:t>Sentiment Analysis in Social Networks: A Study on Vehicles</a:t>
                      </a:r>
                    </a:p>
                    <a:p>
                      <a:pPr algn="l" defTabSz="914400">
                        <a:defRPr sz="1800" b="1"/>
                      </a:pPr>
                      <a:r>
                        <a:rPr dirty="0" smtClean="0"/>
                        <a:t>Author </a:t>
                      </a:r>
                      <a:r>
                        <a:rPr dirty="0"/>
                        <a:t>: </a:t>
                      </a:r>
                      <a:r>
                        <a:rPr b="0" dirty="0"/>
                        <a:t>Renata Maria </a:t>
                      </a:r>
                      <a:r>
                        <a:rPr b="0" dirty="0" err="1"/>
                        <a:t>Baracho</a:t>
                      </a:r>
                      <a:r>
                        <a:rPr b="0" dirty="0"/>
                        <a:t> and Gabriel </a:t>
                      </a:r>
                      <a:r>
                        <a:rPr b="0" dirty="0" smtClean="0"/>
                        <a:t>Silva</a:t>
                      </a:r>
                      <a:endParaRPr lang="en-US" b="0" dirty="0" smtClean="0"/>
                    </a:p>
                    <a:p>
                      <a:pPr algn="l" defTabSz="914400">
                        <a:defRPr sz="1800" b="1"/>
                      </a:pPr>
                      <a:r>
                        <a:rPr lang="en-US" b="1" dirty="0" smtClean="0"/>
                        <a:t>Year</a:t>
                      </a:r>
                      <a:r>
                        <a:rPr lang="en-US" b="0" baseline="0" dirty="0" smtClean="0"/>
                        <a:t> : 2015</a:t>
                      </a:r>
                      <a:endParaRPr b="0" dirty="0"/>
                    </a:p>
                    <a:p>
                      <a:pPr algn="l" defTabSz="914400">
                        <a:defRPr sz="1600"/>
                      </a:pPr>
                      <a:endParaRPr b="0" dirty="0"/>
                    </a:p>
                    <a:p>
                      <a:pPr algn="l" defTabSz="914400">
                        <a:defRPr sz="1800" b="1"/>
                      </a:pPr>
                      <a:endParaRPr lang="en-US" b="0" dirty="0" smtClean="0"/>
                    </a:p>
                    <a:p>
                      <a:pPr algn="l" defTabSz="914400">
                        <a:defRPr sz="1800" b="1"/>
                      </a:pPr>
                      <a:r>
                        <a:rPr dirty="0" smtClean="0"/>
                        <a:t>Analysis </a:t>
                      </a:r>
                      <a:r>
                        <a:rPr dirty="0"/>
                        <a:t>of review helpfulness based on Consumer perspective.</a:t>
                      </a:r>
                    </a:p>
                    <a:p>
                      <a:pPr algn="l" defTabSz="914400">
                        <a:defRPr sz="1800" b="1"/>
                      </a:pPr>
                      <a:r>
                        <a:rPr dirty="0"/>
                        <a:t>Author	:</a:t>
                      </a:r>
                      <a:r>
                        <a:rPr b="0" dirty="0"/>
                        <a:t> </a:t>
                      </a:r>
                      <a:r>
                        <a:rPr b="0" dirty="0" err="1"/>
                        <a:t>Yuanlin</a:t>
                      </a:r>
                      <a:r>
                        <a:rPr b="0" dirty="0"/>
                        <a:t> Chen, </a:t>
                      </a:r>
                      <a:r>
                        <a:rPr b="0" dirty="0" err="1"/>
                        <a:t>Yueting</a:t>
                      </a:r>
                      <a:r>
                        <a:rPr b="0" dirty="0"/>
                        <a:t> Chai, Yi Liu, and Yang Xu</a:t>
                      </a:r>
                      <a:r>
                        <a:rPr sz="1600" b="0" dirty="0"/>
                        <a:t>      </a:t>
                      </a:r>
                      <a:endParaRPr lang="en-US" sz="1600" b="0" dirty="0" smtClean="0"/>
                    </a:p>
                    <a:p>
                      <a:pPr algn="l" defTabSz="914400">
                        <a:defRPr sz="1800" b="1"/>
                      </a:pPr>
                      <a:r>
                        <a:rPr lang="en-US" sz="1800" b="1" dirty="0" smtClean="0"/>
                        <a:t>Year</a:t>
                      </a:r>
                      <a:r>
                        <a:rPr lang="en-US" sz="1800" b="0" dirty="0" smtClean="0"/>
                        <a:t> </a:t>
                      </a:r>
                      <a:r>
                        <a:rPr lang="en-US" sz="1600" b="0" dirty="0" smtClean="0"/>
                        <a:t>: 2015</a:t>
                      </a:r>
                      <a:endParaRPr sz="1600" dirty="0"/>
                    </a:p>
                  </a:txBody>
                  <a:tcPr marL="45720" marR="45720" horzOverflow="overflow"/>
                </a:tc>
                <a:tc>
                  <a:txBody>
                    <a:bodyPr/>
                    <a:lstStyle/>
                    <a:p>
                      <a:pPr algn="l" defTabSz="914400">
                        <a:defRPr sz="1600"/>
                      </a:pPr>
                      <a:r>
                        <a:rPr dirty="0"/>
                        <a:t>Presented a novel architecture on sentimental analysis that aims to create a process of sentiment analysis based on ontologies in the automobile domain and then to develop a prototype. </a:t>
                      </a:r>
                      <a:endParaRPr b="1" dirty="0"/>
                    </a:p>
                    <a:p>
                      <a:pPr algn="l" defTabSz="914400">
                        <a:defRPr sz="1600"/>
                      </a:pPr>
                      <a:endParaRPr dirty="0"/>
                    </a:p>
                    <a:p>
                      <a:pPr algn="l" defTabSz="914400">
                        <a:defRPr sz="1600"/>
                      </a:pPr>
                      <a:endParaRPr dirty="0"/>
                    </a:p>
                    <a:p>
                      <a:pPr algn="l" defTabSz="914400">
                        <a:defRPr sz="1600"/>
                      </a:pPr>
                      <a:r>
                        <a:rPr dirty="0" smtClean="0"/>
                        <a:t>Includes </a:t>
                      </a:r>
                      <a:r>
                        <a:rPr dirty="0"/>
                        <a:t>the exploration of the applications of reviews based on consumer perspective.</a:t>
                      </a:r>
                    </a:p>
                  </a:txBody>
                  <a:tcPr marL="45720" marR="45720" horzOverflow="overflow"/>
                </a:tc>
                <a:tc>
                  <a:txBody>
                    <a:bodyPr/>
                    <a:lstStyle/>
                    <a:p>
                      <a:pPr algn="l" defTabSz="914400">
                        <a:defRPr sz="1600"/>
                      </a:pPr>
                      <a:r>
                        <a:rPr lang="en-US" dirty="0" smtClean="0"/>
                        <a:t>The presented architecture</a:t>
                      </a:r>
                      <a:r>
                        <a:rPr lang="en-US" baseline="0" dirty="0" smtClean="0"/>
                        <a:t> enabled applying the ontologies across various other domains .</a:t>
                      </a:r>
                    </a:p>
                    <a:p>
                      <a:pPr algn="l" defTabSz="914400">
                        <a:defRPr sz="1600"/>
                      </a:pPr>
                      <a:endParaRPr lang="en-US" baseline="0" dirty="0" smtClean="0"/>
                    </a:p>
                    <a:p>
                      <a:pPr algn="l" defTabSz="914400">
                        <a:defRPr sz="1600"/>
                      </a:pPr>
                      <a:endParaRPr lang="en-US" baseline="0" dirty="0" smtClean="0"/>
                    </a:p>
                    <a:p>
                      <a:pPr algn="l" defTabSz="914400">
                        <a:defRPr sz="1600"/>
                      </a:pPr>
                      <a:endParaRPr lang="en-US" baseline="0" dirty="0" smtClean="0"/>
                    </a:p>
                    <a:p>
                      <a:pPr algn="l" defTabSz="914400">
                        <a:defRPr sz="1600"/>
                      </a:pPr>
                      <a:endParaRPr lang="en-US" baseline="0" dirty="0" smtClean="0"/>
                    </a:p>
                    <a:p>
                      <a:pPr algn="l" defTabSz="914400">
                        <a:defRPr sz="1600"/>
                      </a:pPr>
                      <a:endParaRPr dirty="0"/>
                    </a:p>
                  </a:txBody>
                  <a:tcPr marL="45720" marR="45720" horzOverflow="overflow"/>
                </a:tc>
                <a:tc>
                  <a:txBody>
                    <a:bodyPr/>
                    <a:lstStyle/>
                    <a:p>
                      <a:pPr algn="l" defTabSz="914400">
                        <a:defRPr sz="1600"/>
                      </a:pPr>
                      <a:r>
                        <a:rPr lang="en-US" dirty="0" smtClean="0"/>
                        <a:t>The applied methodology</a:t>
                      </a:r>
                      <a:r>
                        <a:rPr lang="en-US" baseline="0" dirty="0" smtClean="0"/>
                        <a:t> has been restricted to the scope of certain products </a:t>
                      </a:r>
                      <a:r>
                        <a:rPr lang="en-US" baseline="0" dirty="0" err="1" smtClean="0"/>
                        <a:t>inspite</a:t>
                      </a:r>
                      <a:r>
                        <a:rPr lang="en-US" baseline="0" dirty="0" smtClean="0"/>
                        <a:t> of the ability to make it a much more generalized approach.</a:t>
                      </a:r>
                    </a:p>
                    <a:p>
                      <a:pPr algn="l" defTabSz="914400">
                        <a:defRPr sz="1600"/>
                      </a:pPr>
                      <a:endParaRPr lang="en-US" baseline="0" dirty="0" smtClean="0"/>
                    </a:p>
                    <a:p>
                      <a:pPr algn="l" defTabSz="914400">
                        <a:defRPr sz="1600"/>
                      </a:pPr>
                      <a:endParaRPr lang="en-US" baseline="0" dirty="0" smtClean="0"/>
                    </a:p>
                    <a:p>
                      <a:pPr algn="l"/>
                      <a:r>
                        <a:rPr lang="en-US" sz="1600" b="0" i="0" u="none" strike="noStrike" cap="none" spc="0" baseline="0" dirty="0" smtClean="0">
                          <a:ln>
                            <a:noFill/>
                          </a:ln>
                          <a:solidFill>
                            <a:srgbClr val="000000"/>
                          </a:solidFill>
                          <a:uFillTx/>
                          <a:latin typeface="+mj-lt"/>
                          <a:ea typeface="+mj-ea"/>
                          <a:cs typeface="+mj-cs"/>
                          <a:sym typeface="Calibri"/>
                        </a:rPr>
                        <a:t>Empirically Analyzed data uses single data source . </a:t>
                      </a:r>
                      <a:r>
                        <a:rPr lang="en-US" sz="1600" b="0" i="0" u="none" strike="noStrike" cap="none" spc="0" baseline="0" dirty="0" err="1" smtClean="0">
                          <a:ln>
                            <a:noFill/>
                          </a:ln>
                          <a:solidFill>
                            <a:srgbClr val="000000"/>
                          </a:solidFill>
                          <a:uFillTx/>
                          <a:latin typeface="+mj-lt"/>
                          <a:ea typeface="+mj-ea"/>
                          <a:cs typeface="+mj-cs"/>
                          <a:sym typeface="Calibri"/>
                        </a:rPr>
                        <a:t>Absense</a:t>
                      </a:r>
                      <a:r>
                        <a:rPr lang="en-US" sz="1600" b="0" i="0" u="none" strike="noStrike" cap="none" spc="0" baseline="0" dirty="0" smtClean="0">
                          <a:ln>
                            <a:noFill/>
                          </a:ln>
                          <a:solidFill>
                            <a:srgbClr val="000000"/>
                          </a:solidFill>
                          <a:uFillTx/>
                          <a:latin typeface="+mj-lt"/>
                          <a:ea typeface="+mj-ea"/>
                          <a:cs typeface="+mj-cs"/>
                          <a:sym typeface="Calibri"/>
                        </a:rPr>
                        <a:t> of quantitative calculation model</a:t>
                      </a:r>
                    </a:p>
                    <a:p>
                      <a:pPr algn="l"/>
                      <a:r>
                        <a:rPr lang="en-US" sz="1600" b="0" i="0" u="none" strike="noStrike" cap="none" spc="0" baseline="0" dirty="0" smtClean="0">
                          <a:ln>
                            <a:noFill/>
                          </a:ln>
                          <a:solidFill>
                            <a:srgbClr val="000000"/>
                          </a:solidFill>
                          <a:uFillTx/>
                          <a:latin typeface="+mj-lt"/>
                          <a:ea typeface="+mj-ea"/>
                          <a:cs typeface="+mj-cs"/>
                          <a:sym typeface="Calibri"/>
                        </a:rPr>
                        <a:t>of helpfulness with these factors. </a:t>
                      </a:r>
                      <a:endParaRPr sz="1600" dirty="0"/>
                    </a:p>
                  </a:txBody>
                  <a:tcPr marL="45720" marR="45720" horzOverflow="overflow"/>
                </a:tc>
              </a:tr>
            </a:tbl>
          </a:graphicData>
        </a:graphic>
      </p:graphicFrame>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1" name="Table 141"/>
          <p:cNvGraphicFramePr/>
          <p:nvPr>
            <p:extLst>
              <p:ext uri="{D42A27DB-BD31-4B8C-83A1-F6EECF244321}">
                <p14:modId xmlns:p14="http://schemas.microsoft.com/office/powerpoint/2010/main" val="3858645008"/>
              </p:ext>
            </p:extLst>
          </p:nvPr>
        </p:nvGraphicFramePr>
        <p:xfrm>
          <a:off x="740064" y="193964"/>
          <a:ext cx="10722264" cy="5934077"/>
        </p:xfrm>
        <a:graphic>
          <a:graphicData uri="http://schemas.openxmlformats.org/drawingml/2006/table">
            <a:tbl>
              <a:tblPr firstRow="1" bandRow="1">
                <a:tableStyleId>{4C3C2611-4C71-4FC5-86AE-919BDF0F9419}</a:tableStyleId>
              </a:tblPr>
              <a:tblGrid>
                <a:gridCol w="705661"/>
                <a:gridCol w="2939483"/>
                <a:gridCol w="2359040"/>
                <a:gridCol w="2359040"/>
                <a:gridCol w="2359040"/>
              </a:tblGrid>
              <a:tr h="370421">
                <a:tc>
                  <a:txBody>
                    <a:bodyPr/>
                    <a:lstStyle/>
                    <a:p>
                      <a:pPr algn="l" defTabSz="914400">
                        <a:defRPr sz="1800" b="0">
                          <a:solidFill>
                            <a:srgbClr val="000000"/>
                          </a:solidFill>
                        </a:defRPr>
                      </a:pPr>
                      <a:r>
                        <a:rPr sz="1600" b="1" dirty="0">
                          <a:solidFill>
                            <a:srgbClr val="FFFFFF"/>
                          </a:solidFill>
                        </a:rPr>
                        <a:t>S.NO</a:t>
                      </a:r>
                    </a:p>
                  </a:txBody>
                  <a:tcPr marL="45720" marR="45720" horzOverflow="overflow"/>
                </a:tc>
                <a:tc>
                  <a:txBody>
                    <a:bodyPr/>
                    <a:lstStyle/>
                    <a:p>
                      <a:pPr algn="l" defTabSz="914400">
                        <a:defRPr sz="1800" b="0">
                          <a:solidFill>
                            <a:srgbClr val="000000"/>
                          </a:solidFill>
                        </a:defRPr>
                      </a:pPr>
                      <a:r>
                        <a:rPr sz="1600" b="1">
                          <a:solidFill>
                            <a:srgbClr val="FFFFFF"/>
                          </a:solidFill>
                        </a:rPr>
                        <a:t>TITLE/AUTHOR/YEAR</a:t>
                      </a:r>
                    </a:p>
                  </a:txBody>
                  <a:tcPr marL="45720" marR="45720" horzOverflow="overflow"/>
                </a:tc>
                <a:tc>
                  <a:txBody>
                    <a:bodyPr/>
                    <a:lstStyle/>
                    <a:p>
                      <a:pPr algn="l" defTabSz="914400">
                        <a:defRPr sz="1800" b="0">
                          <a:solidFill>
                            <a:srgbClr val="000000"/>
                          </a:solidFill>
                        </a:defRPr>
                      </a:pPr>
                      <a:r>
                        <a:rPr sz="1600" b="1">
                          <a:solidFill>
                            <a:srgbClr val="FFFFFF"/>
                          </a:solidFill>
                        </a:rPr>
                        <a:t>METHODOLOGY</a:t>
                      </a:r>
                    </a:p>
                  </a:txBody>
                  <a:tcPr marL="45720" marR="45720" horzOverflow="overflow"/>
                </a:tc>
                <a:tc>
                  <a:txBody>
                    <a:bodyPr/>
                    <a:lstStyle/>
                    <a:p>
                      <a:pPr algn="l" defTabSz="914400">
                        <a:defRPr sz="1800" b="0">
                          <a:solidFill>
                            <a:srgbClr val="000000"/>
                          </a:solidFill>
                        </a:defRPr>
                      </a:pPr>
                      <a:r>
                        <a:rPr lang="en-US" sz="1600" b="1" dirty="0" smtClean="0">
                          <a:solidFill>
                            <a:srgbClr val="FFFFFF"/>
                          </a:solidFill>
                        </a:rPr>
                        <a:t>MERITS</a:t>
                      </a:r>
                      <a:endParaRPr sz="1600" b="1" dirty="0">
                        <a:solidFill>
                          <a:srgbClr val="FFFFFF"/>
                        </a:solidFill>
                      </a:endParaRPr>
                    </a:p>
                  </a:txBody>
                  <a:tcPr marL="45720" marR="45720" horzOverflow="overflow"/>
                </a:tc>
                <a:tc>
                  <a:txBody>
                    <a:bodyPr/>
                    <a:lstStyle/>
                    <a:p>
                      <a:pPr algn="l" defTabSz="914400">
                        <a:defRPr sz="1800" b="0">
                          <a:solidFill>
                            <a:srgbClr val="000000"/>
                          </a:solidFill>
                        </a:defRPr>
                      </a:pPr>
                      <a:r>
                        <a:rPr lang="en-US" sz="1600" b="1" dirty="0" smtClean="0">
                          <a:solidFill>
                            <a:srgbClr val="FFFFFF"/>
                          </a:solidFill>
                        </a:rPr>
                        <a:t>DEMERITS</a:t>
                      </a:r>
                      <a:endParaRPr sz="1600" b="1" dirty="0">
                        <a:solidFill>
                          <a:srgbClr val="FFFFFF"/>
                        </a:solidFill>
                      </a:endParaRPr>
                    </a:p>
                  </a:txBody>
                  <a:tcPr marL="45720" marR="45720" horzOverflow="overflow"/>
                </a:tc>
              </a:tr>
              <a:tr h="5563656">
                <a:tc>
                  <a:txBody>
                    <a:bodyPr/>
                    <a:lstStyle/>
                    <a:p>
                      <a:pPr algn="l" defTabSz="914400">
                        <a:defRPr sz="1600"/>
                      </a:pPr>
                      <a:r>
                        <a:t>3.</a:t>
                      </a:r>
                    </a:p>
                    <a:p>
                      <a:pPr algn="l" defTabSz="914400">
                        <a:defRPr sz="1600"/>
                      </a:pPr>
                      <a:endParaRPr/>
                    </a:p>
                    <a:p>
                      <a:pPr algn="l" defTabSz="914400">
                        <a:defRPr sz="1600"/>
                      </a:pPr>
                      <a:endParaRPr/>
                    </a:p>
                    <a:p>
                      <a:pPr algn="l" defTabSz="914400">
                        <a:defRPr sz="1600"/>
                      </a:pPr>
                      <a:endParaRPr/>
                    </a:p>
                    <a:p>
                      <a:pPr algn="l" defTabSz="914400">
                        <a:defRPr sz="1600"/>
                      </a:pPr>
                      <a:endParaRPr/>
                    </a:p>
                    <a:p>
                      <a:pPr algn="l" defTabSz="914400">
                        <a:defRPr sz="1600"/>
                      </a:pPr>
                      <a:endParaRPr/>
                    </a:p>
                    <a:p>
                      <a:pPr algn="l" defTabSz="914400">
                        <a:defRPr sz="1600"/>
                      </a:pPr>
                      <a:endParaRPr/>
                    </a:p>
                    <a:p>
                      <a:pPr algn="l" defTabSz="914400">
                        <a:defRPr sz="1600"/>
                      </a:pPr>
                      <a:endParaRPr/>
                    </a:p>
                    <a:p>
                      <a:pPr algn="l" defTabSz="914400">
                        <a:defRPr sz="1600"/>
                      </a:pPr>
                      <a:endParaRPr/>
                    </a:p>
                    <a:p>
                      <a:pPr algn="l" defTabSz="914400">
                        <a:defRPr sz="1600"/>
                      </a:pPr>
                      <a:endParaRPr/>
                    </a:p>
                    <a:p>
                      <a:pPr algn="l" defTabSz="914400">
                        <a:defRPr sz="1600"/>
                      </a:pPr>
                      <a:r>
                        <a:t>4.</a:t>
                      </a:r>
                    </a:p>
                  </a:txBody>
                  <a:tcPr marL="45720" marR="45720" horzOverflow="overflow"/>
                </a:tc>
                <a:tc>
                  <a:txBody>
                    <a:bodyPr/>
                    <a:lstStyle/>
                    <a:p>
                      <a:pPr algn="l" defTabSz="914400">
                        <a:defRPr sz="1800" b="1"/>
                      </a:pPr>
                      <a:r>
                        <a:rPr dirty="0"/>
                        <a:t>Co-Extracting Opinion Targets and Opinion Words from Online Reviews    Based on the Word Alignment Model.</a:t>
                      </a:r>
                    </a:p>
                    <a:p>
                      <a:pPr algn="l" defTabSz="914400">
                        <a:defRPr sz="1800" b="1"/>
                      </a:pPr>
                      <a:r>
                        <a:rPr dirty="0" smtClean="0"/>
                        <a:t>Author</a:t>
                      </a:r>
                      <a:r>
                        <a:rPr lang="en-US" baseline="0" dirty="0" smtClean="0"/>
                        <a:t> </a:t>
                      </a:r>
                      <a:r>
                        <a:rPr dirty="0" smtClean="0"/>
                        <a:t>: </a:t>
                      </a:r>
                      <a:r>
                        <a:rPr b="0" dirty="0"/>
                        <a:t>Kang Liu, </a:t>
                      </a:r>
                      <a:r>
                        <a:rPr b="0" dirty="0" err="1"/>
                        <a:t>Liheng</a:t>
                      </a:r>
                      <a:r>
                        <a:rPr b="0" dirty="0"/>
                        <a:t> Xu, and Jun Zhao</a:t>
                      </a:r>
                      <a:r>
                        <a:rPr sz="1600" b="0" dirty="0"/>
                        <a:t> </a:t>
                      </a:r>
                      <a:endParaRPr lang="en-US" sz="1600" b="0" dirty="0" smtClean="0"/>
                    </a:p>
                    <a:p>
                      <a:pPr algn="l" defTabSz="914400">
                        <a:defRPr sz="1800" b="1"/>
                      </a:pPr>
                      <a:r>
                        <a:rPr lang="en-US" sz="1600" b="1" dirty="0" smtClean="0"/>
                        <a:t>Year</a:t>
                      </a:r>
                      <a:r>
                        <a:rPr lang="en-US" sz="1600" b="0" dirty="0" smtClean="0"/>
                        <a:t> : 2015</a:t>
                      </a:r>
                      <a:endParaRPr sz="1600" dirty="0"/>
                    </a:p>
                    <a:p>
                      <a:pPr algn="l" defTabSz="914400">
                        <a:defRPr sz="1600"/>
                      </a:pPr>
                      <a:endParaRPr sz="1600" dirty="0"/>
                    </a:p>
                    <a:p>
                      <a:pPr algn="l" defTabSz="914400">
                        <a:defRPr sz="1600"/>
                      </a:pPr>
                      <a:endParaRPr sz="1600" dirty="0"/>
                    </a:p>
                    <a:p>
                      <a:pPr algn="l" defTabSz="914400">
                        <a:defRPr sz="1800" b="1"/>
                      </a:pPr>
                      <a:r>
                        <a:rPr dirty="0" smtClean="0"/>
                        <a:t>Social </a:t>
                      </a:r>
                      <a:r>
                        <a:rPr dirty="0"/>
                        <a:t>Media Sentimental Analysis with Sarcasm Detection</a:t>
                      </a:r>
                    </a:p>
                    <a:p>
                      <a:pPr algn="l" defTabSz="914400">
                        <a:defRPr sz="1800" b="1"/>
                      </a:pPr>
                      <a:r>
                        <a:rPr dirty="0"/>
                        <a:t> </a:t>
                      </a:r>
                    </a:p>
                    <a:p>
                      <a:pPr algn="l" defTabSz="914400">
                        <a:defRPr sz="1800" b="1"/>
                      </a:pPr>
                      <a:r>
                        <a:rPr dirty="0"/>
                        <a:t>Author 	:  </a:t>
                      </a:r>
                      <a:r>
                        <a:rPr b="0" dirty="0"/>
                        <a:t>Edwin </a:t>
                      </a:r>
                      <a:r>
                        <a:rPr b="0" dirty="0" err="1"/>
                        <a:t>Lunando</a:t>
                      </a:r>
                      <a:r>
                        <a:rPr b="0" dirty="0"/>
                        <a:t> and </a:t>
                      </a:r>
                      <a:r>
                        <a:rPr b="0" dirty="0" err="1"/>
                        <a:t>Ayu</a:t>
                      </a:r>
                      <a:r>
                        <a:rPr b="0" dirty="0"/>
                        <a:t> </a:t>
                      </a:r>
                      <a:r>
                        <a:rPr b="0" dirty="0" err="1" smtClean="0"/>
                        <a:t>Purwarianti</a:t>
                      </a:r>
                      <a:endParaRPr lang="en-US" b="0" dirty="0" smtClean="0"/>
                    </a:p>
                    <a:p>
                      <a:pPr algn="l" defTabSz="914400">
                        <a:defRPr sz="1800" b="1"/>
                      </a:pPr>
                      <a:r>
                        <a:rPr lang="en-US" b="1" dirty="0" smtClean="0"/>
                        <a:t>Year</a:t>
                      </a:r>
                      <a:r>
                        <a:rPr lang="en-US" b="0" baseline="0" dirty="0" smtClean="0"/>
                        <a:t> : 2014</a:t>
                      </a:r>
                      <a:endParaRPr b="0" dirty="0"/>
                    </a:p>
                    <a:p>
                      <a:pPr algn="l" defTabSz="914400">
                        <a:defRPr sz="1600"/>
                      </a:pPr>
                      <a:endParaRPr b="0" dirty="0"/>
                    </a:p>
                    <a:p>
                      <a:pPr algn="l" defTabSz="914400">
                        <a:defRPr sz="1600"/>
                      </a:pPr>
                      <a:endParaRPr b="0" dirty="0"/>
                    </a:p>
                  </a:txBody>
                  <a:tcPr marL="45720" marR="45720" horzOverflow="overflow"/>
                </a:tc>
                <a:tc>
                  <a:txBody>
                    <a:bodyPr/>
                    <a:lstStyle/>
                    <a:p>
                      <a:pPr algn="l" defTabSz="914400">
                        <a:defRPr sz="1600"/>
                      </a:pPr>
                      <a:r>
                        <a:rPr dirty="0"/>
                        <a:t>Proposes a novel approach based on the partially supervised alignment model, which regards identifying opinion relations as an alignment process. </a:t>
                      </a:r>
                      <a:endParaRPr b="1" dirty="0"/>
                    </a:p>
                    <a:p>
                      <a:pPr algn="l" defTabSz="914400">
                        <a:defRPr sz="1600" b="1"/>
                      </a:pPr>
                      <a:endParaRPr b="1" dirty="0"/>
                    </a:p>
                    <a:p>
                      <a:pPr algn="l" defTabSz="914400">
                        <a:defRPr sz="1600"/>
                      </a:pPr>
                      <a:endParaRPr b="1" dirty="0"/>
                    </a:p>
                    <a:p>
                      <a:pPr algn="l" defTabSz="914400">
                        <a:defRPr sz="1600"/>
                      </a:pPr>
                      <a:endParaRPr lang="en-US" dirty="0" smtClean="0"/>
                    </a:p>
                    <a:p>
                      <a:pPr algn="l" defTabSz="914400">
                        <a:defRPr sz="1600"/>
                      </a:pPr>
                      <a:r>
                        <a:rPr dirty="0" smtClean="0"/>
                        <a:t>Concentrates </a:t>
                      </a:r>
                      <a:r>
                        <a:rPr dirty="0"/>
                        <a:t>on identifying key aspects of natural language that cannot be normally identified by polarized lexicons such as sarcasm. </a:t>
                      </a:r>
                    </a:p>
                  </a:txBody>
                  <a:tcPr marL="45720" marR="45720" horzOverflow="overflow"/>
                </a:tc>
                <a:tc>
                  <a:txBody>
                    <a:bodyPr/>
                    <a:lstStyle/>
                    <a:p>
                      <a:pPr algn="l" defTabSz="914400">
                        <a:defRPr sz="1600"/>
                      </a:pPr>
                      <a:r>
                        <a:rPr lang="en-US" dirty="0" smtClean="0"/>
                        <a:t>The</a:t>
                      </a:r>
                      <a:r>
                        <a:rPr lang="en-US" baseline="0" dirty="0" smtClean="0"/>
                        <a:t> proposed Word Alignment Model (WAM) p</a:t>
                      </a:r>
                      <a:r>
                        <a:rPr lang="en-US" sz="1600" b="0" i="0" u="none" strike="noStrike" cap="none" spc="0" baseline="0" dirty="0" smtClean="0">
                          <a:ln>
                            <a:noFill/>
                          </a:ln>
                          <a:solidFill>
                            <a:srgbClr val="000000"/>
                          </a:solidFill>
                          <a:effectLst/>
                          <a:uFillTx/>
                          <a:latin typeface="+mj-lt"/>
                          <a:ea typeface="+mj-ea"/>
                          <a:cs typeface="+mj-cs"/>
                          <a:sym typeface="Calibri"/>
                        </a:rPr>
                        <a:t>recisely mines the opinion relations among words.</a:t>
                      </a:r>
                    </a:p>
                    <a:p>
                      <a:pPr algn="l" defTabSz="914400">
                        <a:defRPr sz="1600"/>
                      </a:pPr>
                      <a:endParaRPr lang="en-US" sz="1600" b="0" i="0" u="none" strike="noStrike" cap="none" spc="0" baseline="0" dirty="0" smtClean="0">
                        <a:ln>
                          <a:noFill/>
                        </a:ln>
                        <a:solidFill>
                          <a:srgbClr val="000000"/>
                        </a:solidFill>
                        <a:effectLst/>
                        <a:uFillTx/>
                        <a:latin typeface="+mj-lt"/>
                        <a:ea typeface="+mj-ea"/>
                        <a:cs typeface="+mj-cs"/>
                        <a:sym typeface="Calibri"/>
                      </a:endParaRPr>
                    </a:p>
                    <a:p>
                      <a:pPr algn="l" defTabSz="914400">
                        <a:defRPr sz="1600"/>
                      </a:pPr>
                      <a:endParaRPr lang="en-US" sz="1600" b="0" i="0" u="none" strike="noStrike" cap="none" spc="0" baseline="0" dirty="0" smtClean="0">
                        <a:ln>
                          <a:noFill/>
                        </a:ln>
                        <a:solidFill>
                          <a:srgbClr val="000000"/>
                        </a:solidFill>
                        <a:effectLst/>
                        <a:uFillTx/>
                        <a:latin typeface="+mj-lt"/>
                        <a:ea typeface="+mj-ea"/>
                        <a:cs typeface="+mj-cs"/>
                        <a:sym typeface="Calibri"/>
                      </a:endParaRPr>
                    </a:p>
                    <a:p>
                      <a:pPr algn="l" defTabSz="914400">
                        <a:defRPr sz="1600"/>
                      </a:pPr>
                      <a:endParaRPr lang="en-US" sz="1600" b="0" i="0" u="none" strike="noStrike" cap="none" spc="0" baseline="0" dirty="0" smtClean="0">
                        <a:ln>
                          <a:noFill/>
                        </a:ln>
                        <a:solidFill>
                          <a:srgbClr val="000000"/>
                        </a:solidFill>
                        <a:effectLst/>
                        <a:uFillTx/>
                        <a:latin typeface="+mj-lt"/>
                        <a:ea typeface="+mj-ea"/>
                        <a:cs typeface="+mj-cs"/>
                        <a:sym typeface="Calibri"/>
                      </a:endParaRPr>
                    </a:p>
                    <a:p>
                      <a:pPr algn="l" defTabSz="914400">
                        <a:defRPr sz="1600"/>
                      </a:pPr>
                      <a:endParaRPr lang="en-US" sz="1600" b="0" i="0" u="none" strike="noStrike" cap="none" spc="0" baseline="0" dirty="0" smtClean="0">
                        <a:ln>
                          <a:noFill/>
                        </a:ln>
                        <a:solidFill>
                          <a:srgbClr val="000000"/>
                        </a:solidFill>
                        <a:effectLst/>
                        <a:uFillTx/>
                        <a:latin typeface="+mj-lt"/>
                        <a:ea typeface="+mj-ea"/>
                        <a:cs typeface="+mj-cs"/>
                        <a:sym typeface="Calibri"/>
                      </a:endParaRPr>
                    </a:p>
                    <a:p>
                      <a:pPr algn="l" defTabSz="914400">
                        <a:defRPr sz="1600"/>
                      </a:pPr>
                      <a:endParaRPr lang="en-US" sz="1600" b="0" i="0" u="none" strike="noStrike" cap="none" spc="0" baseline="0" dirty="0" smtClean="0">
                        <a:ln>
                          <a:noFill/>
                        </a:ln>
                        <a:solidFill>
                          <a:srgbClr val="000000"/>
                        </a:solidFill>
                        <a:effectLst/>
                        <a:uFillTx/>
                        <a:latin typeface="+mj-lt"/>
                        <a:ea typeface="+mj-ea"/>
                        <a:cs typeface="+mj-cs"/>
                        <a:sym typeface="Calibri"/>
                      </a:endParaRPr>
                    </a:p>
                    <a:p>
                      <a:pPr algn="l" defTabSz="914400">
                        <a:defRPr sz="1600"/>
                      </a:pPr>
                      <a:endParaRPr lang="en-US" sz="1600" b="0" i="0" u="none" strike="noStrike" cap="none" spc="0" baseline="0" dirty="0" smtClean="0">
                        <a:ln>
                          <a:noFill/>
                        </a:ln>
                        <a:solidFill>
                          <a:srgbClr val="000000"/>
                        </a:solidFill>
                        <a:effectLst/>
                        <a:uFillTx/>
                        <a:latin typeface="+mj-lt"/>
                        <a:ea typeface="+mj-ea"/>
                        <a:cs typeface="+mj-cs"/>
                        <a:sym typeface="Calibri"/>
                      </a:endParaRPr>
                    </a:p>
                    <a:p>
                      <a:pPr algn="l" defTabSz="914400">
                        <a:defRPr sz="1600"/>
                      </a:pPr>
                      <a:r>
                        <a:rPr lang="en-US" sz="1600" b="0" i="0" u="none" strike="noStrike" cap="none" spc="0" baseline="0" dirty="0" smtClean="0">
                          <a:ln>
                            <a:noFill/>
                          </a:ln>
                          <a:solidFill>
                            <a:srgbClr val="000000"/>
                          </a:solidFill>
                          <a:effectLst/>
                          <a:uFillTx/>
                          <a:latin typeface="+mj-lt"/>
                          <a:ea typeface="+mj-ea"/>
                          <a:cs typeface="+mj-cs"/>
                          <a:sym typeface="Calibri"/>
                        </a:rPr>
                        <a:t>The usage of negativity information and the number of interjection words increases sarcasm detection rate.</a:t>
                      </a:r>
                      <a:endParaRPr dirty="0"/>
                    </a:p>
                  </a:txBody>
                  <a:tcPr marL="45720" marR="45720" horzOverflow="overflow"/>
                </a:tc>
                <a:tc>
                  <a:txBody>
                    <a:bodyPr/>
                    <a:lstStyle/>
                    <a:p>
                      <a:pPr algn="l" defTabSz="914400">
                        <a:defRPr sz="1600"/>
                      </a:pPr>
                      <a:r>
                        <a:rPr lang="en-US" sz="1600" b="0" i="0" u="none" strike="noStrike" cap="none" spc="0" baseline="0" dirty="0" smtClean="0">
                          <a:ln>
                            <a:noFill/>
                          </a:ln>
                          <a:solidFill>
                            <a:srgbClr val="000000"/>
                          </a:solidFill>
                          <a:effectLst/>
                          <a:uFillTx/>
                          <a:latin typeface="+mj-lt"/>
                          <a:ea typeface="+mj-ea"/>
                          <a:cs typeface="+mj-cs"/>
                          <a:sym typeface="Calibri"/>
                        </a:rPr>
                        <a:t>Usage of standard word alignment models are often trained in a completely unsupervised manner, which results in alignment quality that may be unsatisfactory</a:t>
                      </a:r>
                    </a:p>
                    <a:p>
                      <a:pPr algn="l" defTabSz="914400">
                        <a:defRPr sz="1600"/>
                      </a:pPr>
                      <a:endParaRPr lang="en-US" sz="1600" b="0" i="0" u="none" strike="noStrike" cap="none" spc="0" baseline="0" dirty="0" smtClean="0">
                        <a:ln>
                          <a:noFill/>
                        </a:ln>
                        <a:solidFill>
                          <a:srgbClr val="000000"/>
                        </a:solidFill>
                        <a:effectLst/>
                        <a:uFillTx/>
                        <a:latin typeface="+mj-lt"/>
                        <a:ea typeface="+mj-ea"/>
                        <a:cs typeface="+mj-cs"/>
                        <a:sym typeface="Calibri"/>
                      </a:endParaRPr>
                    </a:p>
                    <a:p>
                      <a:pPr algn="l" defTabSz="914400">
                        <a:defRPr sz="1600"/>
                      </a:pPr>
                      <a:endParaRPr lang="en-US" sz="1600" b="0" i="0" u="none" strike="noStrike" cap="none" spc="0" baseline="0" dirty="0" smtClean="0">
                        <a:ln>
                          <a:noFill/>
                        </a:ln>
                        <a:solidFill>
                          <a:srgbClr val="000000"/>
                        </a:solidFill>
                        <a:effectLst/>
                        <a:uFillTx/>
                        <a:latin typeface="+mj-lt"/>
                        <a:ea typeface="+mj-ea"/>
                        <a:cs typeface="+mj-cs"/>
                        <a:sym typeface="Calibri"/>
                      </a:endParaRPr>
                    </a:p>
                    <a:p>
                      <a:pPr algn="l" defTabSz="914400">
                        <a:defRPr sz="1600"/>
                      </a:pPr>
                      <a:endParaRPr lang="en-US" sz="1600" b="0" i="0" u="none" strike="noStrike" cap="none" spc="0" baseline="0" dirty="0" smtClean="0">
                        <a:ln>
                          <a:noFill/>
                        </a:ln>
                        <a:solidFill>
                          <a:srgbClr val="000000"/>
                        </a:solidFill>
                        <a:effectLst/>
                        <a:uFillTx/>
                        <a:latin typeface="+mj-lt"/>
                        <a:ea typeface="+mj-ea"/>
                        <a:cs typeface="+mj-cs"/>
                        <a:sym typeface="Calibri"/>
                      </a:endParaRPr>
                    </a:p>
                    <a:p>
                      <a:pPr algn="l" defTabSz="914400">
                        <a:defRPr sz="1600"/>
                      </a:pPr>
                      <a:r>
                        <a:rPr lang="en-US" dirty="0" smtClean="0"/>
                        <a:t>Implications</a:t>
                      </a:r>
                      <a:r>
                        <a:rPr lang="en-US" baseline="0" dirty="0" smtClean="0"/>
                        <a:t> of </a:t>
                      </a:r>
                      <a:r>
                        <a:rPr lang="en-US" baseline="0" dirty="0" err="1" smtClean="0"/>
                        <a:t>SentiWordNet</a:t>
                      </a:r>
                      <a:r>
                        <a:rPr lang="en-US" baseline="0" dirty="0" smtClean="0"/>
                        <a:t> and other such external libraries may affect the ability to detect certain nuances of speech or sarcasm.</a:t>
                      </a:r>
                      <a:endParaRPr dirty="0"/>
                    </a:p>
                  </a:txBody>
                  <a:tcPr marL="45720" marR="45720" horzOverflow="overflow"/>
                </a:tc>
              </a:tr>
            </a:tbl>
          </a:graphicData>
        </a:graphic>
      </p:graphicFrame>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3" name="Table 143"/>
          <p:cNvGraphicFramePr/>
          <p:nvPr>
            <p:extLst>
              <p:ext uri="{D42A27DB-BD31-4B8C-83A1-F6EECF244321}">
                <p14:modId xmlns:p14="http://schemas.microsoft.com/office/powerpoint/2010/main" val="3985052833"/>
              </p:ext>
            </p:extLst>
          </p:nvPr>
        </p:nvGraphicFramePr>
        <p:xfrm>
          <a:off x="600363" y="240145"/>
          <a:ext cx="11037455" cy="5913120"/>
        </p:xfrm>
        <a:graphic>
          <a:graphicData uri="http://schemas.openxmlformats.org/drawingml/2006/table">
            <a:tbl>
              <a:tblPr firstRow="1" bandRow="1">
                <a:tableStyleId>{4C3C2611-4C71-4FC5-86AE-919BDF0F9419}</a:tableStyleId>
              </a:tblPr>
              <a:tblGrid>
                <a:gridCol w="659070"/>
                <a:gridCol w="2745400"/>
                <a:gridCol w="3502673"/>
                <a:gridCol w="2264093"/>
                <a:gridCol w="1866219"/>
              </a:tblGrid>
              <a:tr h="244910">
                <a:tc>
                  <a:txBody>
                    <a:bodyPr/>
                    <a:lstStyle/>
                    <a:p>
                      <a:pPr algn="l" defTabSz="914400">
                        <a:defRPr sz="1800" b="0">
                          <a:solidFill>
                            <a:srgbClr val="000000"/>
                          </a:solidFill>
                        </a:defRPr>
                      </a:pPr>
                      <a:r>
                        <a:rPr sz="1600" b="1" dirty="0">
                          <a:solidFill>
                            <a:srgbClr val="FFFFFF"/>
                          </a:solidFill>
                        </a:rPr>
                        <a:t>S.NO</a:t>
                      </a:r>
                    </a:p>
                  </a:txBody>
                  <a:tcPr marL="45720" marR="45720" horzOverflow="overflow"/>
                </a:tc>
                <a:tc>
                  <a:txBody>
                    <a:bodyPr/>
                    <a:lstStyle/>
                    <a:p>
                      <a:pPr algn="l" defTabSz="914400">
                        <a:defRPr sz="1800" b="0">
                          <a:solidFill>
                            <a:srgbClr val="000000"/>
                          </a:solidFill>
                        </a:defRPr>
                      </a:pPr>
                      <a:r>
                        <a:rPr sz="1600" b="1">
                          <a:solidFill>
                            <a:srgbClr val="FFFFFF"/>
                          </a:solidFill>
                        </a:rPr>
                        <a:t>TITLE/AUTHOR/YEAR</a:t>
                      </a:r>
                    </a:p>
                  </a:txBody>
                  <a:tcPr marL="45720" marR="45720" horzOverflow="overflow"/>
                </a:tc>
                <a:tc>
                  <a:txBody>
                    <a:bodyPr/>
                    <a:lstStyle/>
                    <a:p>
                      <a:pPr algn="l" defTabSz="914400">
                        <a:defRPr sz="1800" b="0">
                          <a:solidFill>
                            <a:srgbClr val="000000"/>
                          </a:solidFill>
                        </a:defRPr>
                      </a:pPr>
                      <a:r>
                        <a:rPr sz="1600" dirty="0">
                          <a:solidFill>
                            <a:srgbClr val="FFFFFF"/>
                          </a:solidFill>
                        </a:rPr>
                        <a:t>METHODOLOGY</a:t>
                      </a:r>
                    </a:p>
                  </a:txBody>
                  <a:tcPr marL="45720" marR="45720" horzOverflow="overflow"/>
                </a:tc>
                <a:tc>
                  <a:txBody>
                    <a:bodyPr/>
                    <a:lstStyle/>
                    <a:p>
                      <a:pPr algn="l" defTabSz="914400">
                        <a:defRPr sz="1800" b="0">
                          <a:solidFill>
                            <a:srgbClr val="000000"/>
                          </a:solidFill>
                        </a:defRPr>
                      </a:pPr>
                      <a:r>
                        <a:rPr lang="en-US" sz="1600" dirty="0" smtClean="0">
                          <a:solidFill>
                            <a:srgbClr val="FFFFFF"/>
                          </a:solidFill>
                        </a:rPr>
                        <a:t>MERITS</a:t>
                      </a:r>
                      <a:endParaRPr sz="1600" dirty="0">
                        <a:solidFill>
                          <a:srgbClr val="FFFFFF"/>
                        </a:solidFill>
                      </a:endParaRPr>
                    </a:p>
                  </a:txBody>
                  <a:tcPr marL="45720" marR="45720" horzOverflow="overflow"/>
                </a:tc>
                <a:tc>
                  <a:txBody>
                    <a:bodyPr/>
                    <a:lstStyle/>
                    <a:p>
                      <a:pPr algn="l" defTabSz="914400">
                        <a:defRPr sz="1800" b="0">
                          <a:solidFill>
                            <a:srgbClr val="000000"/>
                          </a:solidFill>
                        </a:defRPr>
                      </a:pPr>
                      <a:r>
                        <a:rPr lang="en-US" sz="1600" dirty="0" smtClean="0">
                          <a:solidFill>
                            <a:srgbClr val="FFFFFF"/>
                          </a:solidFill>
                        </a:rPr>
                        <a:t>DEMERITS</a:t>
                      </a:r>
                      <a:endParaRPr sz="1600" dirty="0">
                        <a:solidFill>
                          <a:srgbClr val="FFFFFF"/>
                        </a:solidFill>
                      </a:endParaRPr>
                    </a:p>
                  </a:txBody>
                  <a:tcPr marL="45720" marR="45720" horzOverflow="overflow"/>
                </a:tc>
              </a:tr>
              <a:tr h="5472400">
                <a:tc>
                  <a:txBody>
                    <a:bodyPr/>
                    <a:lstStyle/>
                    <a:p>
                      <a:pPr algn="l" defTabSz="914400">
                        <a:defRPr sz="1600"/>
                      </a:pPr>
                      <a:r>
                        <a:rPr dirty="0"/>
                        <a:t>5.</a:t>
                      </a:r>
                    </a:p>
                    <a:p>
                      <a:pPr algn="l" defTabSz="914400">
                        <a:defRPr sz="1600"/>
                      </a:pPr>
                      <a:endParaRPr dirty="0"/>
                    </a:p>
                    <a:p>
                      <a:pPr algn="l" defTabSz="914400">
                        <a:defRPr sz="1600"/>
                      </a:pPr>
                      <a:endParaRPr dirty="0"/>
                    </a:p>
                    <a:p>
                      <a:pPr algn="l" defTabSz="914400">
                        <a:defRPr sz="1600"/>
                      </a:pPr>
                      <a:endParaRPr dirty="0"/>
                    </a:p>
                    <a:p>
                      <a:pPr algn="l" defTabSz="914400">
                        <a:defRPr sz="1600"/>
                      </a:pPr>
                      <a:endParaRPr dirty="0"/>
                    </a:p>
                    <a:p>
                      <a:pPr algn="l" defTabSz="914400">
                        <a:defRPr sz="1600"/>
                      </a:pPr>
                      <a:endParaRPr dirty="0"/>
                    </a:p>
                    <a:p>
                      <a:pPr algn="l" defTabSz="914400">
                        <a:defRPr sz="1600"/>
                      </a:pPr>
                      <a:endParaRPr dirty="0"/>
                    </a:p>
                    <a:p>
                      <a:pPr algn="l" defTabSz="914400">
                        <a:defRPr sz="1600"/>
                      </a:pPr>
                      <a:endParaRPr dirty="0"/>
                    </a:p>
                    <a:p>
                      <a:pPr algn="l" defTabSz="914400">
                        <a:defRPr sz="1600"/>
                      </a:pPr>
                      <a:endParaRPr dirty="0"/>
                    </a:p>
                    <a:p>
                      <a:pPr algn="l" defTabSz="914400">
                        <a:defRPr sz="1600"/>
                      </a:pPr>
                      <a:endParaRPr dirty="0"/>
                    </a:p>
                    <a:p>
                      <a:pPr algn="l" defTabSz="914400">
                        <a:defRPr sz="1600"/>
                      </a:pPr>
                      <a:endParaRPr lang="en-US" dirty="0" smtClean="0"/>
                    </a:p>
                    <a:p>
                      <a:pPr algn="l" defTabSz="914400">
                        <a:defRPr sz="1600"/>
                      </a:pPr>
                      <a:r>
                        <a:rPr dirty="0" smtClean="0"/>
                        <a:t>6</a:t>
                      </a:r>
                      <a:r>
                        <a:rPr dirty="0"/>
                        <a:t>.</a:t>
                      </a:r>
                    </a:p>
                  </a:txBody>
                  <a:tcPr marL="45720" marR="45720" horzOverflow="overflow"/>
                </a:tc>
                <a:tc>
                  <a:txBody>
                    <a:bodyPr/>
                    <a:lstStyle/>
                    <a:p>
                      <a:pPr algn="l" defTabSz="914400">
                        <a:defRPr sz="1800" b="1"/>
                      </a:pPr>
                      <a:r>
                        <a:rPr dirty="0"/>
                        <a:t>Mining Online User-Generated Content: Using Sentiment Analysis Technique to Study Industrial Service Quality.</a:t>
                      </a:r>
                    </a:p>
                    <a:p>
                      <a:pPr algn="l" defTabSz="914400">
                        <a:defRPr sz="1800" b="1"/>
                      </a:pPr>
                      <a:r>
                        <a:rPr dirty="0"/>
                        <a:t>Author	: </a:t>
                      </a:r>
                      <a:r>
                        <a:rPr b="0" dirty="0" err="1"/>
                        <a:t>Wenjing</a:t>
                      </a:r>
                      <a:r>
                        <a:rPr b="0" dirty="0"/>
                        <a:t> </a:t>
                      </a:r>
                      <a:r>
                        <a:rPr b="0" dirty="0" err="1"/>
                        <a:t>Duan</a:t>
                      </a:r>
                      <a:r>
                        <a:rPr b="0" dirty="0"/>
                        <a:t>, Qing Cao, Yang Yu and Stuart </a:t>
                      </a:r>
                      <a:r>
                        <a:rPr b="0" dirty="0" smtClean="0"/>
                        <a:t>Levy</a:t>
                      </a:r>
                      <a:endParaRPr lang="en-US" b="0" dirty="0" smtClean="0"/>
                    </a:p>
                    <a:p>
                      <a:pPr algn="l" defTabSz="914400">
                        <a:defRPr sz="1800" b="1"/>
                      </a:pPr>
                      <a:r>
                        <a:rPr lang="en-US" b="1" dirty="0" smtClean="0"/>
                        <a:t>Year : </a:t>
                      </a:r>
                      <a:r>
                        <a:rPr lang="en-US" b="0" dirty="0" smtClean="0"/>
                        <a:t>2015</a:t>
                      </a:r>
                      <a:endParaRPr b="0" dirty="0"/>
                    </a:p>
                    <a:p>
                      <a:pPr algn="l" defTabSz="914400">
                        <a:defRPr sz="1800"/>
                      </a:pPr>
                      <a:endParaRPr lang="en-US" dirty="0" smtClean="0"/>
                    </a:p>
                    <a:p>
                      <a:pPr algn="l" defTabSz="914400">
                        <a:defRPr sz="1800"/>
                      </a:pPr>
                      <a:r>
                        <a:rPr b="1" dirty="0" smtClean="0"/>
                        <a:t>Research on Brand Equity of Automobile Industry - Based on Customer Experience and Modern Service</a:t>
                      </a:r>
                    </a:p>
                    <a:p>
                      <a:pPr algn="l" defTabSz="914400">
                        <a:defRPr sz="1800" b="1"/>
                      </a:pPr>
                      <a:r>
                        <a:rPr dirty="0" smtClean="0"/>
                        <a:t>Author</a:t>
                      </a:r>
                      <a:r>
                        <a:rPr dirty="0"/>
                        <a:t>	 :</a:t>
                      </a:r>
                      <a:r>
                        <a:rPr b="0" dirty="0"/>
                        <a:t> X Zhang , </a:t>
                      </a:r>
                      <a:r>
                        <a:rPr b="0" dirty="0" err="1"/>
                        <a:t>Guoqin</a:t>
                      </a:r>
                      <a:r>
                        <a:rPr b="0" dirty="0"/>
                        <a:t> Bu , </a:t>
                      </a:r>
                      <a:r>
                        <a:rPr b="0" dirty="0" err="1"/>
                        <a:t>Shuzen</a:t>
                      </a:r>
                      <a:r>
                        <a:rPr b="0" dirty="0"/>
                        <a:t> </a:t>
                      </a:r>
                      <a:r>
                        <a:rPr b="0" dirty="0" smtClean="0"/>
                        <a:t>Wu</a:t>
                      </a:r>
                      <a:endParaRPr lang="en-US" b="0" dirty="0" smtClean="0"/>
                    </a:p>
                    <a:p>
                      <a:pPr algn="l" defTabSz="914400">
                        <a:defRPr sz="1800" b="1"/>
                      </a:pPr>
                      <a:r>
                        <a:rPr lang="en-US" b="1" dirty="0" smtClean="0"/>
                        <a:t>Year</a:t>
                      </a:r>
                      <a:r>
                        <a:rPr lang="en-US" b="0" dirty="0" smtClean="0"/>
                        <a:t> : 2013</a:t>
                      </a:r>
                      <a:endParaRPr b="0" dirty="0"/>
                    </a:p>
                    <a:p>
                      <a:pPr algn="l" defTabSz="914400">
                        <a:defRPr sz="1800"/>
                      </a:pPr>
                      <a:r>
                        <a:rPr dirty="0"/>
                        <a:t>			</a:t>
                      </a:r>
                    </a:p>
                  </a:txBody>
                  <a:tcPr marL="45720" marR="45720" horzOverflow="overflow"/>
                </a:tc>
                <a:tc>
                  <a:txBody>
                    <a:bodyPr/>
                    <a:lstStyle/>
                    <a:p>
                      <a:pPr algn="just">
                        <a:defRPr sz="1600"/>
                      </a:pPr>
                      <a:r>
                        <a:rPr dirty="0"/>
                        <a:t>Uses the sentiment analysis technique to decompose user reviews into five dimensions to measure industrial service quality. </a:t>
                      </a:r>
                    </a:p>
                    <a:p>
                      <a:pPr algn="l">
                        <a:defRPr sz="1600"/>
                      </a:pPr>
                      <a:endParaRPr dirty="0"/>
                    </a:p>
                    <a:p>
                      <a:pPr algn="l">
                        <a:defRPr sz="1800"/>
                      </a:pPr>
                      <a:endParaRPr dirty="0"/>
                    </a:p>
                    <a:p>
                      <a:pPr algn="l">
                        <a:defRPr sz="1800"/>
                      </a:pPr>
                      <a:endParaRPr dirty="0"/>
                    </a:p>
                    <a:p>
                      <a:pPr algn="l">
                        <a:defRPr sz="1800"/>
                      </a:pPr>
                      <a:endParaRPr dirty="0"/>
                    </a:p>
                    <a:p>
                      <a:pPr algn="l">
                        <a:defRPr sz="1600"/>
                      </a:pPr>
                      <a:endParaRPr dirty="0"/>
                    </a:p>
                    <a:p>
                      <a:pPr algn="l">
                        <a:defRPr sz="1600"/>
                      </a:pPr>
                      <a:endParaRPr dirty="0"/>
                    </a:p>
                    <a:p>
                      <a:pPr algn="just">
                        <a:defRPr sz="1600"/>
                      </a:pPr>
                      <a:endParaRPr lang="en-US" dirty="0" smtClean="0"/>
                    </a:p>
                    <a:p>
                      <a:pPr algn="just">
                        <a:defRPr sz="1600"/>
                      </a:pPr>
                      <a:r>
                        <a:rPr dirty="0" smtClean="0"/>
                        <a:t>Use </a:t>
                      </a:r>
                      <a:r>
                        <a:rPr dirty="0"/>
                        <a:t>customer experience as a breakthrough point and key factors, using empirical analysis of the data collection, applying calculating statistics method to analyze customer's satisfaction index from multi-dimensions. </a:t>
                      </a:r>
                    </a:p>
                  </a:txBody>
                  <a:tcPr marL="45720" marR="45720" horzOverflow="overflow"/>
                </a:tc>
                <a:tc>
                  <a:txBody>
                    <a:bodyPr/>
                    <a:lstStyle/>
                    <a:p>
                      <a:pPr algn="l">
                        <a:defRPr sz="1600"/>
                      </a:pPr>
                      <a:r>
                        <a:rPr lang="en-US" dirty="0" smtClean="0"/>
                        <a:t>The</a:t>
                      </a:r>
                      <a:r>
                        <a:rPr lang="en-US" baseline="0" dirty="0" smtClean="0"/>
                        <a:t> division of reviews enables much deeper understanding towards parameters of importance in service quality.</a:t>
                      </a:r>
                    </a:p>
                    <a:p>
                      <a:pPr algn="l">
                        <a:defRPr sz="1600"/>
                      </a:pPr>
                      <a:endParaRPr lang="en-US" baseline="0" dirty="0" smtClean="0"/>
                    </a:p>
                    <a:p>
                      <a:pPr algn="l">
                        <a:defRPr sz="1600"/>
                      </a:pPr>
                      <a:endParaRPr lang="en-US" baseline="0" dirty="0" smtClean="0"/>
                    </a:p>
                    <a:p>
                      <a:pPr algn="l">
                        <a:defRPr sz="1600"/>
                      </a:pPr>
                      <a:endParaRPr lang="en-US" baseline="0" dirty="0" smtClean="0"/>
                    </a:p>
                    <a:p>
                      <a:pPr algn="l">
                        <a:defRPr sz="1600"/>
                      </a:pPr>
                      <a:endParaRPr lang="en-US" baseline="0" dirty="0" smtClean="0"/>
                    </a:p>
                    <a:p>
                      <a:pPr algn="l">
                        <a:defRPr sz="1600"/>
                      </a:pPr>
                      <a:endParaRPr lang="en-US" baseline="0" dirty="0" smtClean="0"/>
                    </a:p>
                    <a:p>
                      <a:pPr algn="l">
                        <a:defRPr sz="1600"/>
                      </a:pPr>
                      <a:endParaRPr lang="en-US" sz="1600" b="0" i="0" u="none" strike="noStrike" cap="none" spc="0" baseline="0" dirty="0" smtClean="0">
                        <a:ln>
                          <a:noFill/>
                        </a:ln>
                        <a:solidFill>
                          <a:srgbClr val="000000"/>
                        </a:solidFill>
                        <a:effectLst/>
                        <a:uFillTx/>
                        <a:latin typeface="+mj-lt"/>
                        <a:ea typeface="+mj-ea"/>
                        <a:cs typeface="+mj-cs"/>
                        <a:sym typeface="Calibri"/>
                      </a:endParaRPr>
                    </a:p>
                    <a:p>
                      <a:pPr algn="l">
                        <a:defRPr sz="1600"/>
                      </a:pPr>
                      <a:r>
                        <a:rPr lang="en-US" sz="1600" b="0" i="0" u="none" strike="noStrike" cap="none" spc="0" baseline="0" dirty="0" smtClean="0">
                          <a:ln>
                            <a:noFill/>
                          </a:ln>
                          <a:solidFill>
                            <a:srgbClr val="000000"/>
                          </a:solidFill>
                          <a:effectLst/>
                          <a:uFillTx/>
                          <a:latin typeface="+mj-lt"/>
                          <a:ea typeface="+mj-ea"/>
                          <a:cs typeface="+mj-cs"/>
                          <a:sym typeface="Calibri"/>
                        </a:rPr>
                        <a:t>There is an increased emphasis on the fact that more attention should be paid to the modern automobile comprehensive service level, which is mainly based on customer experience. </a:t>
                      </a:r>
                      <a:endParaRPr lang="en-US" baseline="0" dirty="0" smtClean="0"/>
                    </a:p>
                  </a:txBody>
                  <a:tcPr marL="45720" marR="45720" horzOverflow="overflow"/>
                </a:tc>
                <a:tc>
                  <a:txBody>
                    <a:bodyPr/>
                    <a:lstStyle/>
                    <a:p>
                      <a:pPr algn="l">
                        <a:defRPr sz="1600"/>
                      </a:pPr>
                      <a:r>
                        <a:rPr lang="en-US" dirty="0" smtClean="0"/>
                        <a:t>The</a:t>
                      </a:r>
                      <a:r>
                        <a:rPr lang="en-US" baseline="0" dirty="0" smtClean="0"/>
                        <a:t> generalization of reviews is anchored towards particular sectors and not in context with other industries.</a:t>
                      </a:r>
                    </a:p>
                    <a:p>
                      <a:pPr algn="l">
                        <a:defRPr sz="1600"/>
                      </a:pPr>
                      <a:endParaRPr lang="en-US" baseline="0" dirty="0" smtClean="0"/>
                    </a:p>
                    <a:p>
                      <a:pPr algn="l">
                        <a:defRPr sz="1600"/>
                      </a:pPr>
                      <a:endParaRPr lang="en-US" baseline="0" dirty="0" smtClean="0"/>
                    </a:p>
                    <a:p>
                      <a:pPr algn="l">
                        <a:defRPr sz="1600"/>
                      </a:pPr>
                      <a:endParaRPr lang="en-US" baseline="0" dirty="0" smtClean="0"/>
                    </a:p>
                    <a:p>
                      <a:pPr algn="l">
                        <a:defRPr sz="1600"/>
                      </a:pPr>
                      <a:endParaRPr lang="en-US" baseline="0" dirty="0" smtClean="0"/>
                    </a:p>
                    <a:p>
                      <a:pPr algn="l">
                        <a:defRPr sz="1600"/>
                      </a:pPr>
                      <a:endParaRPr lang="en-US" baseline="0" dirty="0" smtClean="0"/>
                    </a:p>
                    <a:p>
                      <a:pPr algn="l">
                        <a:defRPr sz="1600"/>
                      </a:pPr>
                      <a:r>
                        <a:rPr lang="en-US" baseline="0" dirty="0" smtClean="0"/>
                        <a:t>The evaluation of the automobile industry in the analysis is quite specific towards the context of China and is not generalized for other nations.</a:t>
                      </a:r>
                      <a:endParaRPr dirty="0"/>
                    </a:p>
                  </a:txBody>
                  <a:tcPr marL="45720" marR="45720" horzOverflow="overflow"/>
                </a:tc>
              </a:tr>
            </a:tbl>
          </a:graphicData>
        </a:graphic>
      </p:graphicFrame>
    </p:spTree>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p:cNvSpPr>
          <p:nvPr>
            <p:ph type="title"/>
          </p:nvPr>
        </p:nvSpPr>
        <p:spPr>
          <a:prstGeom prst="rect">
            <a:avLst/>
          </a:prstGeom>
        </p:spPr>
        <p:txBody>
          <a:bodyPr/>
          <a:lstStyle>
            <a:lvl1pPr>
              <a:defRPr spc="-100"/>
            </a:lvl1pPr>
          </a:lstStyle>
          <a:p>
            <a:r>
              <a:t>PROPOSED SYSTEM MERITS</a:t>
            </a:r>
          </a:p>
        </p:txBody>
      </p:sp>
      <p:sp>
        <p:nvSpPr>
          <p:cNvPr id="149" name="Shape 149"/>
          <p:cNvSpPr>
            <a:spLocks noGrp="1"/>
          </p:cNvSpPr>
          <p:nvPr>
            <p:ph type="body" idx="1"/>
          </p:nvPr>
        </p:nvSpPr>
        <p:spPr>
          <a:xfrm>
            <a:off x="1097280" y="1845734"/>
            <a:ext cx="10058401" cy="4023360"/>
          </a:xfrm>
          <a:prstGeom prst="rect">
            <a:avLst/>
          </a:prstGeom>
        </p:spPr>
        <p:txBody>
          <a:bodyPr/>
          <a:lstStyle/>
          <a:p>
            <a:r>
              <a:rPr dirty="0"/>
              <a:t>These are the various advantages of our proposed system :</a:t>
            </a:r>
          </a:p>
          <a:p>
            <a:pPr marL="457200" indent="-457200">
              <a:buFontTx/>
              <a:buAutoNum type="arabicPeriod"/>
            </a:pPr>
            <a:r>
              <a:rPr dirty="0"/>
              <a:t>Usage of Supervised Learning in place of conventional domain specific lexicon </a:t>
            </a:r>
            <a:r>
              <a:rPr dirty="0" smtClean="0"/>
              <a:t>approaches</a:t>
            </a:r>
            <a:r>
              <a:rPr lang="en-US" dirty="0" smtClean="0"/>
              <a:t>.</a:t>
            </a:r>
            <a:endParaRPr dirty="0"/>
          </a:p>
          <a:p>
            <a:pPr marL="457200" indent="-457200">
              <a:buFontTx/>
              <a:buAutoNum type="arabicPeriod"/>
            </a:pPr>
            <a:r>
              <a:rPr dirty="0"/>
              <a:t>Providing a comparison of automobiles based on vehicular emissions and performance to identify defaulters</a:t>
            </a:r>
            <a:r>
              <a:rPr dirty="0" smtClean="0"/>
              <a:t>.</a:t>
            </a:r>
            <a:endParaRPr lang="en-US" dirty="0" smtClean="0"/>
          </a:p>
          <a:p>
            <a:pPr marL="457200" indent="-457200">
              <a:buFontTx/>
              <a:buAutoNum type="arabicPeriod"/>
            </a:pPr>
            <a:r>
              <a:rPr lang="en-US" dirty="0"/>
              <a:t>Identification of sarcastic reviews with better </a:t>
            </a:r>
            <a:r>
              <a:rPr lang="en-US" dirty="0" smtClean="0"/>
              <a:t>efficiency.</a:t>
            </a:r>
            <a:endParaRPr dirty="0"/>
          </a:p>
        </p:txBody>
      </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54546" y="1892445"/>
            <a:ext cx="10058400" cy="1450975"/>
          </a:xfrm>
        </p:spPr>
        <p:txBody>
          <a:bodyPr/>
          <a:lstStyle/>
          <a:p>
            <a:pPr algn="ctr"/>
            <a:r>
              <a:rPr lang="en-US" dirty="0" smtClean="0"/>
              <a:t>SYSTEM ARCHITECTURE</a:t>
            </a:r>
            <a:endParaRPr lang="en-US" dirty="0"/>
          </a:p>
        </p:txBody>
      </p:sp>
    </p:spTree>
    <p:extLst>
      <p:ext uri="{BB962C8B-B14F-4D97-AF65-F5344CB8AC3E}">
        <p14:creationId xmlns:p14="http://schemas.microsoft.com/office/powerpoint/2010/main" val="3488742378"/>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rgbClr val="FFFFFF"/>
      </a:lt1>
      <a:dk2>
        <a:srgbClr val="A7A7A7"/>
      </a:dk2>
      <a:lt2>
        <a:srgbClr val="535353"/>
      </a:lt2>
      <a:accent1>
        <a:srgbClr val="E48312"/>
      </a:accent1>
      <a:accent2>
        <a:srgbClr val="BD582C"/>
      </a:accent2>
      <a:accent3>
        <a:srgbClr val="865640"/>
      </a:accent3>
      <a:accent4>
        <a:srgbClr val="9B8357"/>
      </a:accent4>
      <a:accent5>
        <a:srgbClr val="C2BC80"/>
      </a:accent5>
      <a:accent6>
        <a:srgbClr val="94A088"/>
      </a:accent6>
      <a:hlink>
        <a:srgbClr val="0000FF"/>
      </a:hlink>
      <a:folHlink>
        <a:srgbClr val="FF00FF"/>
      </a:folHlink>
    </a:clrScheme>
    <a:fontScheme name="Retrospect">
      <a:majorFont>
        <a:latin typeface="Calibri"/>
        <a:ea typeface="Calibri"/>
        <a:cs typeface="Calibri"/>
      </a:majorFont>
      <a:minorFont>
        <a:latin typeface="Helvetica"/>
        <a:ea typeface="Helvetica"/>
        <a:cs typeface="Helvetica"/>
      </a:minorFont>
    </a:fontScheme>
    <a:fmtScheme name="Retrospec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2700000" rotWithShape="0">
              <a:srgbClr val="000000">
                <a:alpha val="60000"/>
              </a:srgbClr>
            </a:outerShdw>
          </a:effectLst>
        </a:effectStyle>
        <a:effectStyle>
          <a:effectLst>
            <a:outerShdw blurRad="38100" dist="25400" dir="2700000" rotWithShape="0">
              <a:srgbClr val="000000">
                <a:alpha val="60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5875" cap="flat">
          <a:solidFill>
            <a:schemeClr val="accent1"/>
          </a:solidFill>
          <a:prstDash val="solid"/>
          <a:round/>
        </a:ln>
        <a:effectLst>
          <a:outerShdw blurRad="38100" dist="25400" dir="2700000" rotWithShape="0">
            <a:srgbClr val="000000">
              <a:alpha val="60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587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Retrospect">
  <a:themeElements>
    <a:clrScheme name="Retrospect">
      <a:dk1>
        <a:srgbClr val="000000"/>
      </a:dk1>
      <a:lt1>
        <a:srgbClr val="FFFFFF"/>
      </a:lt1>
      <a:dk2>
        <a:srgbClr val="A7A7A7"/>
      </a:dk2>
      <a:lt2>
        <a:srgbClr val="535353"/>
      </a:lt2>
      <a:accent1>
        <a:srgbClr val="E48312"/>
      </a:accent1>
      <a:accent2>
        <a:srgbClr val="BD582C"/>
      </a:accent2>
      <a:accent3>
        <a:srgbClr val="865640"/>
      </a:accent3>
      <a:accent4>
        <a:srgbClr val="9B8357"/>
      </a:accent4>
      <a:accent5>
        <a:srgbClr val="C2BC80"/>
      </a:accent5>
      <a:accent6>
        <a:srgbClr val="94A088"/>
      </a:accent6>
      <a:hlink>
        <a:srgbClr val="0000FF"/>
      </a:hlink>
      <a:folHlink>
        <a:srgbClr val="FF00FF"/>
      </a:folHlink>
    </a:clrScheme>
    <a:fontScheme name="Retrospect">
      <a:majorFont>
        <a:latin typeface="Calibri"/>
        <a:ea typeface="Calibri"/>
        <a:cs typeface="Calibri"/>
      </a:majorFont>
      <a:minorFont>
        <a:latin typeface="Helvetica"/>
        <a:ea typeface="Helvetica"/>
        <a:cs typeface="Helvetica"/>
      </a:minorFont>
    </a:fontScheme>
    <a:fmtScheme name="Retrospec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2700000" rotWithShape="0">
              <a:srgbClr val="000000">
                <a:alpha val="60000"/>
              </a:srgbClr>
            </a:outerShdw>
          </a:effectLst>
        </a:effectStyle>
        <a:effectStyle>
          <a:effectLst>
            <a:outerShdw blurRad="38100" dist="25400" dir="2700000" rotWithShape="0">
              <a:srgbClr val="000000">
                <a:alpha val="60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5875" cap="flat">
          <a:solidFill>
            <a:schemeClr val="accent1"/>
          </a:solidFill>
          <a:prstDash val="solid"/>
          <a:round/>
        </a:ln>
        <a:effectLst>
          <a:outerShdw blurRad="38100" dist="25400" dir="2700000" rotWithShape="0">
            <a:srgbClr val="000000">
              <a:alpha val="60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587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136</TotalTime>
  <Words>889</Words>
  <Application>Microsoft Office PowerPoint</Application>
  <PresentationFormat>Widescreen</PresentationFormat>
  <Paragraphs>166</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Trebuchet MS</vt:lpstr>
      <vt:lpstr>Retrospect</vt:lpstr>
      <vt:lpstr>Predictive analysis on consumer reviews in automobile industry based on linguistic algorithms</vt:lpstr>
      <vt:lpstr>OBJECTIVE</vt:lpstr>
      <vt:lpstr>ABSTRACT</vt:lpstr>
      <vt:lpstr>LITERATURE SURVEY</vt:lpstr>
      <vt:lpstr>PowerPoint Presentation</vt:lpstr>
      <vt:lpstr>PowerPoint Presentation</vt:lpstr>
      <vt:lpstr>PowerPoint Presentation</vt:lpstr>
      <vt:lpstr>PROPOSED SYSTEM MERITS</vt:lpstr>
      <vt:lpstr>SYSTEM ARCHITECTURE</vt:lpstr>
      <vt:lpstr>PowerPoint Presentation</vt:lpstr>
      <vt:lpstr>MODULES</vt:lpstr>
      <vt:lpstr>Data Collection and Cleansing</vt:lpstr>
      <vt:lpstr>Importing Data into RDDs in Spark</vt:lpstr>
      <vt:lpstr>SCREENSHOTS</vt:lpstr>
      <vt:lpstr> </vt:lpstr>
      <vt:lpstr>PowerPoint Presentation</vt:lpstr>
      <vt:lpstr>PowerPoint Presentation</vt:lpstr>
      <vt:lpstr>PowerPoint Presentation</vt:lpstr>
      <vt:lpstr>PowerPoint Presentation</vt:lpstr>
      <vt:lpstr>FUTURE ENHANCEMENTS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Predictive analysis on consumer reviews in automobile industry based on linguistic algorithms</dc:title>
  <cp:lastModifiedBy>Shriram Balaji</cp:lastModifiedBy>
  <cp:revision>77</cp:revision>
  <dcterms:modified xsi:type="dcterms:W3CDTF">2017-02-19T18:03:48Z</dcterms:modified>
</cp:coreProperties>
</file>